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1pPr>
    <a:lvl2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2pPr>
    <a:lvl3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3pPr>
    <a:lvl4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4pPr>
    <a:lvl5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5pPr>
    <a:lvl6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6pPr>
    <a:lvl7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7pPr>
    <a:lvl8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8pPr>
    <a:lvl9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4DAE0"/>
          </a:solidFill>
        </a:fill>
      </a:tcStyle>
    </a:wholeTbl>
    <a:band2H>
      <a:tcTxStyle b="def" i="def"/>
      <a:tcStyle>
        <a:tcBdr/>
        <a:fill>
          <a:solidFill>
            <a:srgbClr val="EBEDF0"/>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1"/>
          </a:solidFill>
        </a:fill>
      </a:tcStyle>
    </a:firstRow>
  </a:tblStyle>
  <a:tblStyle styleId="{C7B018BB-80A7-4F77-B60F-C8B233D01FF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DE0D3"/>
          </a:solidFill>
        </a:fill>
      </a:tcStyle>
    </a:wholeTbl>
    <a:band2H>
      <a:tcTxStyle b="def" i="def"/>
      <a:tcStyle>
        <a:tcBdr/>
        <a:fill>
          <a:solidFill>
            <a:srgbClr val="EFF0EA"/>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3"/>
          </a:solidFill>
        </a:fill>
      </a:tcStyle>
    </a:firstRow>
  </a:tblStyle>
  <a:tblStyle styleId="{EEE7283C-3CF3-47DC-8721-378D4A62B228}"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8D6DD"/>
          </a:solidFill>
        </a:fill>
      </a:tcStyle>
    </a:wholeTbl>
    <a:band2H>
      <a:tcTxStyle b="def" i="def"/>
      <a:tcStyle>
        <a:tcBdr/>
        <a:fill>
          <a:solidFill>
            <a:srgbClr val="ECECEF"/>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chemeClr val="accent6"/>
          </a:solidFill>
        </a:fill>
      </a:tcStyle>
    </a:firstRow>
  </a:tblStyle>
  <a:tblStyle styleId="{CF821DB8-F4EB-4A41-A1BA-3FCAFE7338EE}" styleName="">
    <a:tblBg/>
    <a:wholeTbl>
      <a:tcTxStyle b="off" i="off">
        <a:font>
          <a:latin typeface="Futura"/>
          <a:ea typeface="Futura"/>
          <a:cs typeface="Futura"/>
        </a:font>
        <a:srgbClr val="5B585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9E9E9"/>
          </a:solidFill>
        </a:fill>
      </a:tcStyle>
    </a:wholeTbl>
    <a:band2H>
      <a:tcTxStyle b="def" i="def"/>
      <a:tcStyle>
        <a:tcBdr/>
        <a:fill>
          <a:solidFill>
            <a:srgbClr val="072B5B"/>
          </a:solidFill>
        </a:fill>
      </a:tcStyle>
    </a:band2H>
    <a:firstCol>
      <a:tcTxStyle b="on" i="off">
        <a:font>
          <a:latin typeface="Futura Bold"/>
          <a:ea typeface="Futura Bold"/>
          <a:cs typeface="Futura Bold"/>
        </a:font>
        <a:srgbClr val="072B5B"/>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Futura Bold"/>
          <a:ea typeface="Futura Bold"/>
          <a:cs typeface="Futura Bold"/>
        </a:font>
        <a:srgbClr val="5B5854"/>
      </a:tcTxStyle>
      <a:tcStyle>
        <a:tcBdr>
          <a:left>
            <a:ln w="12700" cap="flat">
              <a:noFill/>
              <a:miter lim="400000"/>
            </a:ln>
          </a:left>
          <a:right>
            <a:ln w="12700" cap="flat">
              <a:noFill/>
              <a:miter lim="400000"/>
            </a:ln>
          </a:right>
          <a:top>
            <a:ln w="508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rgbClr val="072B5B"/>
          </a:solidFill>
        </a:fill>
      </a:tcStyle>
    </a:lastRow>
    <a:firstRow>
      <a:tcTxStyle b="on" i="off">
        <a:font>
          <a:latin typeface="Futura Bold"/>
          <a:ea typeface="Futura Bold"/>
          <a:cs typeface="Futura Bold"/>
        </a:font>
        <a:srgbClr val="072B5B"/>
      </a:tcTxStyle>
      <a:tcStyle>
        <a:tcBdr>
          <a:left>
            <a:ln w="12700" cap="flat">
              <a:noFill/>
              <a:miter lim="400000"/>
            </a:ln>
          </a:left>
          <a:right>
            <a:ln w="12700" cap="flat">
              <a:noFill/>
              <a:miter lim="400000"/>
            </a:ln>
          </a:right>
          <a:top>
            <a:ln w="25400" cap="flat">
              <a:solidFill>
                <a:srgbClr val="5B5854"/>
              </a:solidFill>
              <a:prstDash val="solid"/>
              <a:round/>
            </a:ln>
          </a:top>
          <a:bottom>
            <a:ln w="25400" cap="flat">
              <a:solidFill>
                <a:srgbClr val="5B585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Futura"/>
          <a:ea typeface="Futura"/>
          <a:cs typeface="Futura"/>
        </a:font>
        <a:srgbClr val="5B5854"/>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D0D0CF"/>
          </a:solidFill>
        </a:fill>
      </a:tcStyle>
    </a:wholeTbl>
    <a:band2H>
      <a:tcTxStyle b="def" i="def"/>
      <a:tcStyle>
        <a:tcBdr/>
        <a:fill>
          <a:solidFill>
            <a:srgbClr val="E9E9E9"/>
          </a:solidFill>
        </a:fill>
      </a:tcStyle>
    </a:band2H>
    <a:firstCol>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Col>
    <a:la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38100" cap="flat">
              <a:solidFill>
                <a:srgbClr val="072B5B"/>
              </a:solidFill>
              <a:prstDash val="solid"/>
              <a:round/>
            </a:ln>
          </a:top>
          <a:bottom>
            <a:ln w="127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lastRow>
    <a:firstRow>
      <a:tcTxStyle b="on" i="off">
        <a:font>
          <a:latin typeface="Futura Bold"/>
          <a:ea typeface="Futura Bold"/>
          <a:cs typeface="Futura Bold"/>
        </a:font>
        <a:srgbClr val="072B5B"/>
      </a:tcTxStyle>
      <a:tcStyle>
        <a:tcBdr>
          <a:left>
            <a:ln w="12700" cap="flat">
              <a:solidFill>
                <a:srgbClr val="072B5B"/>
              </a:solidFill>
              <a:prstDash val="solid"/>
              <a:round/>
            </a:ln>
          </a:left>
          <a:right>
            <a:ln w="12700" cap="flat">
              <a:solidFill>
                <a:srgbClr val="072B5B"/>
              </a:solidFill>
              <a:prstDash val="solid"/>
              <a:round/>
            </a:ln>
          </a:right>
          <a:top>
            <a:ln w="12700" cap="flat">
              <a:solidFill>
                <a:srgbClr val="072B5B"/>
              </a:solidFill>
              <a:prstDash val="solid"/>
              <a:round/>
            </a:ln>
          </a:top>
          <a:bottom>
            <a:ln w="38100" cap="flat">
              <a:solidFill>
                <a:srgbClr val="072B5B"/>
              </a:solidFill>
              <a:prstDash val="solid"/>
              <a:round/>
            </a:ln>
          </a:bottom>
          <a:insideH>
            <a:ln w="12700" cap="flat">
              <a:solidFill>
                <a:srgbClr val="072B5B"/>
              </a:solidFill>
              <a:prstDash val="solid"/>
              <a:round/>
            </a:ln>
          </a:insideH>
          <a:insideV>
            <a:ln w="12700" cap="flat">
              <a:solidFill>
                <a:srgbClr val="072B5B"/>
              </a:solidFill>
              <a:prstDash val="solid"/>
              <a:round/>
            </a:ln>
          </a:insideV>
        </a:tcBdr>
        <a:fill>
          <a:solidFill>
            <a:srgbClr val="5B5854"/>
          </a:solidFill>
        </a:fill>
      </a:tcStyle>
    </a:firstRow>
  </a:tblStyle>
  <a:tblStyle styleId="{2708684C-4D16-4618-839F-0558EEFCDFE6}" styleName="">
    <a:tblBg/>
    <a:wholeTbl>
      <a:tcTxStyle b="off" i="off">
        <a:font>
          <a:latin typeface="Futura"/>
          <a:ea typeface="Futura"/>
          <a:cs typeface="Futura"/>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solidFill>
            <a:srgbClr val="5B5854">
              <a:alpha val="20000"/>
            </a:srgbClr>
          </a:solidFill>
        </a:fill>
      </a:tcStyle>
    </a:wholeTbl>
    <a:band2H>
      <a:tcTxStyle b="def" i="def"/>
      <a:tcStyle>
        <a:tcBdr/>
        <a:fill>
          <a:solidFill>
            <a:srgbClr val="FFFFFF"/>
          </a:solidFill>
        </a:fill>
      </a:tcStyle>
    </a:band2H>
    <a:firstCol>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solidFill>
            <a:srgbClr val="5B5854">
              <a:alpha val="20000"/>
            </a:srgbClr>
          </a:solidFill>
        </a:fill>
      </a:tcStyle>
    </a:firstCol>
    <a:lastRow>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50800" cap="flat">
              <a:solidFill>
                <a:srgbClr val="5B5854"/>
              </a:solidFill>
              <a:prstDash val="solid"/>
              <a:round/>
            </a:ln>
          </a:top>
          <a:bottom>
            <a:ln w="127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noFill/>
        </a:fill>
      </a:tcStyle>
    </a:lastRow>
    <a:firstRow>
      <a:tcTxStyle b="on" i="off">
        <a:font>
          <a:latin typeface="Futura Bold"/>
          <a:ea typeface="Futura Bold"/>
          <a:cs typeface="Futura Bold"/>
        </a:font>
        <a:srgbClr val="5B5854"/>
      </a:tcTxStyle>
      <a:tcStyle>
        <a:tcBdr>
          <a:left>
            <a:ln w="12700" cap="flat">
              <a:solidFill>
                <a:srgbClr val="5B5854"/>
              </a:solidFill>
              <a:prstDash val="solid"/>
              <a:round/>
            </a:ln>
          </a:left>
          <a:right>
            <a:ln w="12700" cap="flat">
              <a:solidFill>
                <a:srgbClr val="5B5854"/>
              </a:solidFill>
              <a:prstDash val="solid"/>
              <a:round/>
            </a:ln>
          </a:right>
          <a:top>
            <a:ln w="12700" cap="flat">
              <a:solidFill>
                <a:srgbClr val="5B5854"/>
              </a:solidFill>
              <a:prstDash val="solid"/>
              <a:round/>
            </a:ln>
          </a:top>
          <a:bottom>
            <a:ln w="25400" cap="flat">
              <a:solidFill>
                <a:srgbClr val="5B5854"/>
              </a:solidFill>
              <a:prstDash val="solid"/>
              <a:round/>
            </a:ln>
          </a:bottom>
          <a:insideH>
            <a:ln w="12700" cap="flat">
              <a:solidFill>
                <a:srgbClr val="5B5854"/>
              </a:solidFill>
              <a:prstDash val="solid"/>
              <a:round/>
            </a:ln>
          </a:insideH>
          <a:insideV>
            <a:ln w="12700" cap="flat">
              <a:solidFill>
                <a:srgbClr val="5B585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Futura"/>
                <a:ea typeface="Futura"/>
                <a:cs typeface="Futura"/>
                <a:sym typeface="Futura"/>
              </a:defRPr>
            </a:lvl1pPr>
            <a:lvl2pPr marL="0" indent="0" algn="ctr">
              <a:spcBef>
                <a:spcPts val="0"/>
              </a:spcBef>
              <a:buClrTx/>
              <a:buSzTx/>
              <a:buNone/>
              <a:defRPr cap="all" spc="215" sz="5400">
                <a:solidFill>
                  <a:srgbClr val="FFFFFF"/>
                </a:solidFill>
                <a:latin typeface="Futura"/>
                <a:ea typeface="Futura"/>
                <a:cs typeface="Futura"/>
                <a:sym typeface="Futura"/>
              </a:defRPr>
            </a:lvl2pPr>
            <a:lvl3pPr marL="0" indent="0" algn="ctr">
              <a:spcBef>
                <a:spcPts val="0"/>
              </a:spcBef>
              <a:buClrTx/>
              <a:buSzTx/>
              <a:buNone/>
              <a:defRPr cap="all" spc="215" sz="5400">
                <a:solidFill>
                  <a:srgbClr val="FFFFFF"/>
                </a:solidFill>
                <a:latin typeface="Futura"/>
                <a:ea typeface="Futura"/>
                <a:cs typeface="Futura"/>
                <a:sym typeface="Futura"/>
              </a:defRPr>
            </a:lvl3pPr>
            <a:lvl4pPr marL="0" indent="0" algn="ctr">
              <a:spcBef>
                <a:spcPts val="0"/>
              </a:spcBef>
              <a:buClrTx/>
              <a:buSzTx/>
              <a:buNone/>
              <a:defRPr cap="all" spc="215" sz="5400">
                <a:solidFill>
                  <a:srgbClr val="FFFFFF"/>
                </a:solidFill>
                <a:latin typeface="Futura"/>
                <a:ea typeface="Futura"/>
                <a:cs typeface="Futura"/>
                <a:sym typeface="Futura"/>
              </a:defRPr>
            </a:lvl4pPr>
            <a:lvl5pPr marL="0" indent="0" algn="ctr">
              <a:spcBef>
                <a:spcPts val="0"/>
              </a:spcBef>
              <a:buClrTx/>
              <a:buSzTx/>
              <a:buNone/>
              <a:defRPr cap="all" spc="215" sz="5400">
                <a:solidFill>
                  <a:srgbClr val="FFFFFF"/>
                </a:solidFill>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38817" y="9234278"/>
            <a:ext cx="327168" cy="337605"/>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6" name="Image"/>
          <p:cNvSpPr/>
          <p:nvPr>
            <p:ph type="pic" sz="half" idx="15"/>
          </p:nvPr>
        </p:nvSpPr>
        <p:spPr>
          <a:xfrm>
            <a:off x="897845" y="1079500"/>
            <a:ext cx="4978403"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116" name="Slide Number"/>
          <p:cNvSpPr txBox="1"/>
          <p:nvPr>
            <p:ph type="sldNum" sz="quarter" idx="2"/>
          </p:nvPr>
        </p:nvSpPr>
        <p:spPr>
          <a:xfrm>
            <a:off x="6335522" y="9235548"/>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Body Level One…"/>
          <p:cNvSpPr txBox="1"/>
          <p:nvPr>
            <p:ph type="body" sz="quarter" idx="1"/>
          </p:nvPr>
        </p:nvSpPr>
        <p:spPr>
          <a:xfrm>
            <a:off x="673100" y="6483350"/>
            <a:ext cx="11658600" cy="558800"/>
          </a:xfrm>
          <a:prstGeom prst="rect">
            <a:avLst/>
          </a:prstGeom>
        </p:spPr>
        <p:txBody>
          <a:bodyPr/>
          <a:lstStyle>
            <a:lvl1pPr marL="0" indent="0" algn="ctr">
              <a:spcBef>
                <a:spcPts val="0"/>
              </a:spcBef>
              <a:buClrTx/>
              <a:buSzTx/>
              <a:buNone/>
              <a:defRPr i="1" spc="52" sz="2600">
                <a:solidFill>
                  <a:srgbClr val="AC6254"/>
                </a:solidFill>
              </a:defRPr>
            </a:lvl1pPr>
            <a:lvl2pPr marL="734785" indent="-353785" algn="ctr">
              <a:spcBef>
                <a:spcPts val="0"/>
              </a:spcBef>
              <a:buClrTx/>
              <a:defRPr i="1" spc="52" sz="2600">
                <a:solidFill>
                  <a:srgbClr val="AC6254"/>
                </a:solidFill>
              </a:defRPr>
            </a:lvl2pPr>
            <a:lvl3pPr marL="1115785" indent="-353785" algn="ctr">
              <a:spcBef>
                <a:spcPts val="0"/>
              </a:spcBef>
              <a:buClrTx/>
              <a:defRPr i="1" spc="52" sz="2600">
                <a:solidFill>
                  <a:srgbClr val="AC6254"/>
                </a:solidFill>
              </a:defRPr>
            </a:lvl3pPr>
            <a:lvl4pPr marL="1496785" indent="-353785" algn="ctr">
              <a:spcBef>
                <a:spcPts val="0"/>
              </a:spcBef>
              <a:buClrTx/>
              <a:defRPr i="1" spc="52" sz="2600">
                <a:solidFill>
                  <a:srgbClr val="AC6254"/>
                </a:solidFill>
              </a:defRPr>
            </a:lvl4pPr>
            <a:lvl5pPr marL="1877785" indent="-353785" algn="ctr">
              <a:spcBef>
                <a:spcPts val="0"/>
              </a:spcBef>
              <a:buClrTx/>
              <a:defRPr i="1" spc="52" sz="2600">
                <a:solidFill>
                  <a:srgbClr val="AC6254"/>
                </a:solidFill>
              </a:defRPr>
            </a:lvl5pPr>
          </a:lstStyle>
          <a:p>
            <a:pPr/>
            <a:r>
              <a:t>Body Level One</a:t>
            </a:r>
          </a:p>
          <a:p>
            <a:pPr lvl="1"/>
            <a:r>
              <a:t>Body Level Two</a:t>
            </a:r>
          </a:p>
          <a:p>
            <a:pPr lvl="2"/>
            <a:r>
              <a:t>Body Level Three</a:t>
            </a:r>
          </a:p>
          <a:p>
            <a:pPr lvl="3"/>
            <a:r>
              <a:t>Body Level Four</a:t>
            </a:r>
          </a:p>
          <a:p>
            <a:pPr lvl="4"/>
            <a:r>
              <a:t>Body Level Five</a:t>
            </a:r>
          </a:p>
        </p:txBody>
      </p:sp>
      <p:sp>
        <p:nvSpPr>
          <p:cNvPr id="124" name="Type a quote here."/>
          <p:cNvSpPr txBox="1"/>
          <p:nvPr>
            <p:ph type="body" sz="quarter" idx="13"/>
          </p:nvPr>
        </p:nvSpPr>
        <p:spPr>
          <a:xfrm>
            <a:off x="673100" y="5317838"/>
            <a:ext cx="11658600" cy="1057562"/>
          </a:xfrm>
          <a:prstGeom prst="rect">
            <a:avLst/>
          </a:prstGeom>
        </p:spPr>
        <p:txBody>
          <a:bodyPr anchor="b"/>
          <a:lstStyle/>
          <a:p>
            <a:pPr marL="0" indent="0" algn="ctr" defTabSz="914400">
              <a:spcBef>
                <a:spcPts val="0"/>
              </a:spcBef>
              <a:buClrTx/>
              <a:buSzTx/>
              <a:buNone/>
              <a:defRPr cap="all" spc="400" sz="5800">
                <a:latin typeface="Futura"/>
                <a:ea typeface="Futura"/>
                <a:cs typeface="Futura"/>
                <a:sym typeface="Futura"/>
              </a:defRPr>
            </a:pPr>
          </a:p>
        </p:txBody>
      </p:sp>
      <p:sp>
        <p:nvSpPr>
          <p:cNvPr id="125" name="”"/>
          <p:cNvSpPr txBox="1"/>
          <p:nvPr>
            <p:ph type="body" sz="quarter" idx="14"/>
          </p:nvPr>
        </p:nvSpPr>
        <p:spPr>
          <a:xfrm>
            <a:off x="6113658" y="7061200"/>
            <a:ext cx="779543" cy="1409700"/>
          </a:xfrm>
          <a:prstGeom prst="rect">
            <a:avLst/>
          </a:prstGeom>
        </p:spPr>
        <p:txBody>
          <a:bodyPr anchor="t"/>
          <a:lstStyle/>
          <a:p>
            <a:pPr marL="0" indent="0" algn="ctr" defTabSz="647700">
              <a:spcBef>
                <a:spcPts val="0"/>
              </a:spcBef>
              <a:buClrTx/>
              <a:buSzTx/>
              <a:buNone/>
              <a:defRPr spc="100" sz="9000">
                <a:latin typeface="Baskerville SemiBold"/>
                <a:ea typeface="Baskerville SemiBold"/>
                <a:cs typeface="Baskerville SemiBold"/>
                <a:sym typeface="Baskerville SemiBold"/>
              </a:defRPr>
            </a:pPr>
          </a:p>
        </p:txBody>
      </p:sp>
      <p:sp>
        <p:nvSpPr>
          <p:cNvPr id="126" name="“"/>
          <p:cNvSpPr txBox="1"/>
          <p:nvPr>
            <p:ph type="body" sz="quarter" idx="15"/>
          </p:nvPr>
        </p:nvSpPr>
        <p:spPr>
          <a:xfrm>
            <a:off x="6113658" y="2565400"/>
            <a:ext cx="779543" cy="1409700"/>
          </a:xfrm>
          <a:prstGeom prst="rect">
            <a:avLst/>
          </a:prstGeom>
        </p:spPr>
        <p:txBody>
          <a:bodyPr anchor="t"/>
          <a:lstStyle/>
          <a:p>
            <a:pPr marL="0" indent="0" algn="ctr" defTabSz="647700">
              <a:spcBef>
                <a:spcPts val="0"/>
              </a:spcBef>
              <a:buClrTx/>
              <a:buSzTx/>
              <a:buNone/>
              <a:defRPr spc="100" sz="9000">
                <a:latin typeface="Baskerville SemiBold"/>
                <a:ea typeface="Baskerville SemiBold"/>
                <a:cs typeface="Baskerville SemiBold"/>
                <a:sym typeface="Baskerville SemiBold"/>
              </a:defRPr>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6" y="0"/>
            <a:ext cx="13004803" cy="9753600"/>
          </a:xfrm>
          <a:prstGeom prst="rect">
            <a:avLst/>
          </a:prstGeom>
        </p:spPr>
        <p:txBody>
          <a:bodyPr lIns="91439" tIns="45719" rIns="91439" bIns="45719" anchor="t">
            <a:noAutofit/>
          </a:bodyPr>
          <a:lstStyle/>
          <a:p>
            <a:pPr/>
          </a:p>
        </p:txBody>
      </p:sp>
      <p:sp>
        <p:nvSpPr>
          <p:cNvPr id="135" name="Slide Number"/>
          <p:cNvSpPr txBox="1"/>
          <p:nvPr>
            <p:ph type="sldNum" sz="quarter" idx="2"/>
          </p:nvPr>
        </p:nvSpPr>
        <p:spPr>
          <a:xfrm>
            <a:off x="6338817" y="9234278"/>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nchor="t"/>
          <a:lstStyle>
            <a:lvl1pPr marL="0" indent="0" algn="ctr">
              <a:spcBef>
                <a:spcPts val="0"/>
              </a:spcBef>
              <a:buClrTx/>
              <a:buSzTx/>
              <a:buNone/>
              <a:defRPr cap="all" spc="79" sz="4000">
                <a:solidFill>
                  <a:srgbClr val="FFFFFF"/>
                </a:solidFill>
                <a:latin typeface="Futura"/>
                <a:ea typeface="Futura"/>
                <a:cs typeface="Futura"/>
                <a:sym typeface="Futura"/>
              </a:defRPr>
            </a:lvl1pPr>
            <a:lvl2pPr marL="0" indent="0" algn="ctr">
              <a:spcBef>
                <a:spcPts val="0"/>
              </a:spcBef>
              <a:buClrTx/>
              <a:buSzTx/>
              <a:buNone/>
              <a:defRPr cap="all" spc="79" sz="4000">
                <a:solidFill>
                  <a:srgbClr val="FFFFFF"/>
                </a:solidFill>
                <a:latin typeface="Futura"/>
                <a:ea typeface="Futura"/>
                <a:cs typeface="Futura"/>
                <a:sym typeface="Futura"/>
              </a:defRPr>
            </a:lvl2pPr>
            <a:lvl3pPr marL="0" indent="0" algn="ctr">
              <a:spcBef>
                <a:spcPts val="0"/>
              </a:spcBef>
              <a:buClrTx/>
              <a:buSzTx/>
              <a:buNone/>
              <a:defRPr cap="all" spc="79" sz="4000">
                <a:solidFill>
                  <a:srgbClr val="FFFFFF"/>
                </a:solidFill>
                <a:latin typeface="Futura"/>
                <a:ea typeface="Futura"/>
                <a:cs typeface="Futura"/>
                <a:sym typeface="Futura"/>
              </a:defRPr>
            </a:lvl3pPr>
            <a:lvl4pPr marL="0" indent="0" algn="ctr">
              <a:spcBef>
                <a:spcPts val="0"/>
              </a:spcBef>
              <a:buClrTx/>
              <a:buSzTx/>
              <a:buNone/>
              <a:defRPr cap="all" spc="79" sz="4000">
                <a:solidFill>
                  <a:srgbClr val="FFFFFF"/>
                </a:solidFill>
                <a:latin typeface="Futura"/>
                <a:ea typeface="Futura"/>
                <a:cs typeface="Futura"/>
                <a:sym typeface="Futura"/>
              </a:defRPr>
            </a:lvl4pPr>
            <a:lvl5pPr marL="0" indent="0" algn="ctr">
              <a:spcBef>
                <a:spcPts val="0"/>
              </a:spcBef>
              <a:buClrTx/>
              <a:buSzTx/>
              <a:buNone/>
              <a:defRPr cap="all" spc="79" sz="4000">
                <a:solidFill>
                  <a:srgbClr val="FFFFFF"/>
                </a:solidFill>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38817" y="9234278"/>
            <a:ext cx="327168" cy="337605"/>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31" name="Title Text"/>
          <p:cNvSpPr txBox="1"/>
          <p:nvPr>
            <p:ph type="title"/>
          </p:nvPr>
        </p:nvSpPr>
        <p:spPr>
          <a:xfrm>
            <a:off x="673100" y="584200"/>
            <a:ext cx="11658600" cy="749300"/>
          </a:xfrm>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0" indent="0" algn="ctr">
              <a:spcBef>
                <a:spcPts val="0"/>
              </a:spcBef>
              <a:buClrTx/>
              <a:buSzTx/>
              <a:buNone/>
              <a:defRPr cap="all" spc="233" sz="2600">
                <a:latin typeface="Futura"/>
                <a:ea typeface="Futura"/>
                <a:cs typeface="Futura"/>
                <a:sym typeface="Futura"/>
              </a:defRPr>
            </a:lvl2pPr>
            <a:lvl3pPr marL="0" indent="0" algn="ctr">
              <a:spcBef>
                <a:spcPts val="0"/>
              </a:spcBef>
              <a:buClrTx/>
              <a:buSzTx/>
              <a:buNone/>
              <a:defRPr cap="all" spc="233" sz="2600">
                <a:latin typeface="Futura"/>
                <a:ea typeface="Futura"/>
                <a:cs typeface="Futura"/>
                <a:sym typeface="Futura"/>
              </a:defRPr>
            </a:lvl3pPr>
            <a:lvl4pPr marL="0" indent="0" algn="ctr">
              <a:spcBef>
                <a:spcPts val="0"/>
              </a:spcBef>
              <a:buClrTx/>
              <a:buSzTx/>
              <a:buNone/>
              <a:defRPr cap="all" spc="233" sz="2600">
                <a:latin typeface="Futura"/>
                <a:ea typeface="Futura"/>
                <a:cs typeface="Futura"/>
                <a:sym typeface="Futura"/>
              </a:defRPr>
            </a:lvl4pPr>
            <a:lvl5pPr marL="0" indent="0" algn="ctr">
              <a:spcBef>
                <a:spcPts val="0"/>
              </a:spcBef>
              <a:buClrTx/>
              <a:buSzTx/>
              <a:buNone/>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xfrm>
            <a:off x="6338817" y="9234278"/>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xfrm>
            <a:off x="6338817" y="9234278"/>
            <a:ext cx="327168" cy="337605"/>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xfrm>
            <a:off x="6338817" y="9234278"/>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8" y="1082886"/>
            <a:ext cx="5880103" cy="7747001"/>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Futura"/>
                <a:ea typeface="Futura"/>
                <a:cs typeface="Futura"/>
                <a:sym typeface="Futura"/>
              </a:defRPr>
            </a:lvl1pPr>
            <a:lvl2pPr marL="0" indent="0">
              <a:spcBef>
                <a:spcPts val="0"/>
              </a:spcBef>
              <a:buClrTx/>
              <a:buSzTx/>
              <a:buNone/>
              <a:defRPr cap="all" spc="79" sz="4000">
                <a:latin typeface="Futura"/>
                <a:ea typeface="Futura"/>
                <a:cs typeface="Futura"/>
                <a:sym typeface="Futura"/>
              </a:defRPr>
            </a:lvl2pPr>
            <a:lvl3pPr marL="0" indent="0">
              <a:spcBef>
                <a:spcPts val="0"/>
              </a:spcBef>
              <a:buClrTx/>
              <a:buSzTx/>
              <a:buNone/>
              <a:defRPr cap="all" spc="79" sz="4000">
                <a:latin typeface="Futura"/>
                <a:ea typeface="Futura"/>
                <a:cs typeface="Futura"/>
                <a:sym typeface="Futura"/>
              </a:defRPr>
            </a:lvl3pPr>
            <a:lvl4pPr marL="0" indent="0">
              <a:spcBef>
                <a:spcPts val="0"/>
              </a:spcBef>
              <a:buClrTx/>
              <a:buSzTx/>
              <a:buNone/>
              <a:defRPr cap="all" spc="79" sz="4000">
                <a:latin typeface="Futura"/>
                <a:ea typeface="Futura"/>
                <a:cs typeface="Futura"/>
                <a:sym typeface="Futura"/>
              </a:defRPr>
            </a:lvl4pPr>
            <a:lvl5pPr marL="0" indent="0">
              <a:spcBef>
                <a:spcPts val="0"/>
              </a:spcBef>
              <a:buClrTx/>
              <a:buSzTx/>
              <a:buNone/>
              <a:defRPr cap="all" spc="79" sz="40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xfrm>
            <a:off x="6338817" y="9234278"/>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Body Level One…"/>
          <p:cNvSpPr txBox="1"/>
          <p:nvPr>
            <p:ph type="body" sz="quarter" idx="1"/>
          </p:nvPr>
        </p:nvSpPr>
        <p:spPr>
          <a:xfrm>
            <a:off x="673100" y="1320800"/>
            <a:ext cx="11658600" cy="536265"/>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734785" indent="-353785" algn="ctr">
              <a:spcBef>
                <a:spcPts val="0"/>
              </a:spcBef>
              <a:buClrTx/>
              <a:defRPr cap="all" spc="233" sz="2600">
                <a:latin typeface="Futura"/>
                <a:ea typeface="Futura"/>
                <a:cs typeface="Futura"/>
                <a:sym typeface="Futura"/>
              </a:defRPr>
            </a:lvl2pPr>
            <a:lvl3pPr marL="1115785" indent="-353785" algn="ctr">
              <a:spcBef>
                <a:spcPts val="0"/>
              </a:spcBef>
              <a:buClrTx/>
              <a:defRPr cap="all" spc="233" sz="2600">
                <a:latin typeface="Futura"/>
                <a:ea typeface="Futura"/>
                <a:cs typeface="Futura"/>
                <a:sym typeface="Futura"/>
              </a:defRPr>
            </a:lvl3pPr>
            <a:lvl4pPr marL="1496785" indent="-353785" algn="ctr">
              <a:spcBef>
                <a:spcPts val="0"/>
              </a:spcBef>
              <a:buClrTx/>
              <a:defRPr cap="all" spc="233" sz="2600">
                <a:latin typeface="Futura"/>
                <a:ea typeface="Futura"/>
                <a:cs typeface="Futura"/>
                <a:sym typeface="Futura"/>
              </a:defRPr>
            </a:lvl4pPr>
            <a:lvl5pPr marL="1877785" indent="-353785" algn="ctr">
              <a:spcBef>
                <a:spcPts val="0"/>
              </a:spcBef>
              <a:buClrTx/>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67" name="Title Text"/>
          <p:cNvSpPr txBox="1"/>
          <p:nvPr>
            <p:ph type="title"/>
          </p:nvPr>
        </p:nvSpPr>
        <p:spPr>
          <a:xfrm>
            <a:off x="673100" y="584200"/>
            <a:ext cx="11658600" cy="749300"/>
          </a:xfrm>
          <a:prstGeom prst="rect">
            <a:avLst/>
          </a:prstGeom>
        </p:spPr>
        <p:txBody>
          <a:bodyPr/>
          <a:lstStyle/>
          <a:p>
            <a:pPr/>
            <a:r>
              <a:t>Title Text</a:t>
            </a:r>
          </a:p>
        </p:txBody>
      </p:sp>
      <p:sp>
        <p:nvSpPr>
          <p:cNvPr id="68" name="Slide Number"/>
          <p:cNvSpPr txBox="1"/>
          <p:nvPr>
            <p:ph type="sldNum" sz="quarter" idx="2"/>
          </p:nvPr>
        </p:nvSpPr>
        <p:spPr>
          <a:xfrm>
            <a:off x="6338817" y="9234278"/>
            <a:ext cx="327168" cy="33760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Body Level One…"/>
          <p:cNvSpPr txBox="1"/>
          <p:nvPr>
            <p:ph type="body" sz="quarter" idx="1"/>
          </p:nvPr>
        </p:nvSpPr>
        <p:spPr>
          <a:xfrm>
            <a:off x="673100" y="1320800"/>
            <a:ext cx="11658600" cy="536265"/>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734785" indent="-353785" algn="ctr">
              <a:spcBef>
                <a:spcPts val="0"/>
              </a:spcBef>
              <a:buClrTx/>
              <a:defRPr cap="all" spc="233" sz="2600">
                <a:latin typeface="Futura"/>
                <a:ea typeface="Futura"/>
                <a:cs typeface="Futura"/>
                <a:sym typeface="Futura"/>
              </a:defRPr>
            </a:lvl2pPr>
            <a:lvl3pPr marL="1115785" indent="-353785" algn="ctr">
              <a:spcBef>
                <a:spcPts val="0"/>
              </a:spcBef>
              <a:buClrTx/>
              <a:defRPr cap="all" spc="233" sz="2600">
                <a:latin typeface="Futura"/>
                <a:ea typeface="Futura"/>
                <a:cs typeface="Futura"/>
                <a:sym typeface="Futura"/>
              </a:defRPr>
            </a:lvl3pPr>
            <a:lvl4pPr marL="1496785" indent="-353785" algn="ctr">
              <a:spcBef>
                <a:spcPts val="0"/>
              </a:spcBef>
              <a:buClrTx/>
              <a:defRPr cap="all" spc="233" sz="2600">
                <a:latin typeface="Futura"/>
                <a:ea typeface="Futura"/>
                <a:cs typeface="Futura"/>
                <a:sym typeface="Futura"/>
              </a:defRPr>
            </a:lvl4pPr>
            <a:lvl5pPr marL="1877785" indent="-353785" algn="ctr">
              <a:spcBef>
                <a:spcPts val="0"/>
              </a:spcBef>
              <a:buClrTx/>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76" name="Title Text"/>
          <p:cNvSpPr txBox="1"/>
          <p:nvPr>
            <p:ph type="title"/>
          </p:nvPr>
        </p:nvSpPr>
        <p:spPr>
          <a:xfrm>
            <a:off x="673100" y="584200"/>
            <a:ext cx="11658600" cy="749300"/>
          </a:xfrm>
          <a:prstGeom prst="rect">
            <a:avLst/>
          </a:prstGeom>
        </p:spPr>
        <p:txBody>
          <a:bodyPr/>
          <a:lstStyle/>
          <a:p>
            <a:pPr/>
            <a:r>
              <a:t>Title Text</a:t>
            </a:r>
          </a:p>
        </p:txBody>
      </p:sp>
      <p:sp>
        <p:nvSpPr>
          <p:cNvPr id="77" name="Body Level One…"/>
          <p:cNvSpPr txBox="1"/>
          <p:nvPr>
            <p:ph type="body" idx="13"/>
          </p:nvPr>
        </p:nvSpPr>
        <p:spPr>
          <a:xfrm>
            <a:off x="673100" y="2387600"/>
            <a:ext cx="11658600" cy="6451600"/>
          </a:xfrm>
          <a:prstGeom prst="rect">
            <a:avLst/>
          </a:prstGeom>
        </p:spPr>
        <p:txBody>
          <a:bodyPr anchor="t"/>
          <a:lstStyle/>
          <a:p>
            <a:pPr>
              <a:defRPr spc="0"/>
            </a:pPr>
          </a:p>
        </p:txBody>
      </p:sp>
      <p:sp>
        <p:nvSpPr>
          <p:cNvPr id="7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8"/>
            <a:ext cx="5943600" cy="6568574"/>
          </a:xfrm>
          <a:prstGeom prst="rect">
            <a:avLst/>
          </a:prstGeom>
          <a:effectLst>
            <a:outerShdw sx="100000" sy="100000" kx="0" ky="0" algn="b" rotWithShape="0" blurRad="127000" dist="76200" dir="2700000">
              <a:srgbClr val="000000">
                <a:alpha val="75000"/>
              </a:srgbClr>
            </a:outerShdw>
          </a:effectLst>
        </p:spPr>
        <p:txBody>
          <a:bodyPr lIns="91439" tIns="45719" rIns="91439" bIns="45719" anchor="t">
            <a:noAutofit/>
          </a:bodyPr>
          <a:lstStyle/>
          <a:p>
            <a:pPr/>
          </a:p>
        </p:txBody>
      </p:sp>
      <p:sp>
        <p:nvSpPr>
          <p:cNvPr id="86" name="Body Level One…"/>
          <p:cNvSpPr txBox="1"/>
          <p:nvPr>
            <p:ph type="body" sz="quarter" idx="1"/>
          </p:nvPr>
        </p:nvSpPr>
        <p:spPr>
          <a:xfrm>
            <a:off x="673100" y="1320800"/>
            <a:ext cx="11658600" cy="536265"/>
          </a:xfrm>
          <a:prstGeom prst="rect">
            <a:avLst/>
          </a:prstGeom>
        </p:spPr>
        <p:txBody>
          <a:bodyPr anchor="t"/>
          <a:lstStyle>
            <a:lvl1pPr marL="0" indent="0" algn="ctr">
              <a:spcBef>
                <a:spcPts val="0"/>
              </a:spcBef>
              <a:buClrTx/>
              <a:buSzTx/>
              <a:buNone/>
              <a:defRPr cap="all" spc="233" sz="2600">
                <a:latin typeface="Futura"/>
                <a:ea typeface="Futura"/>
                <a:cs typeface="Futura"/>
                <a:sym typeface="Futura"/>
              </a:defRPr>
            </a:lvl1pPr>
            <a:lvl2pPr marL="734785" indent="-353785" algn="ctr">
              <a:spcBef>
                <a:spcPts val="0"/>
              </a:spcBef>
              <a:buClrTx/>
              <a:defRPr cap="all" spc="233" sz="2600">
                <a:latin typeface="Futura"/>
                <a:ea typeface="Futura"/>
                <a:cs typeface="Futura"/>
                <a:sym typeface="Futura"/>
              </a:defRPr>
            </a:lvl2pPr>
            <a:lvl3pPr marL="1115785" indent="-353785" algn="ctr">
              <a:spcBef>
                <a:spcPts val="0"/>
              </a:spcBef>
              <a:buClrTx/>
              <a:defRPr cap="all" spc="233" sz="2600">
                <a:latin typeface="Futura"/>
                <a:ea typeface="Futura"/>
                <a:cs typeface="Futura"/>
                <a:sym typeface="Futura"/>
              </a:defRPr>
            </a:lvl3pPr>
            <a:lvl4pPr marL="1496785" indent="-353785" algn="ctr">
              <a:spcBef>
                <a:spcPts val="0"/>
              </a:spcBef>
              <a:buClrTx/>
              <a:defRPr cap="all" spc="233" sz="2600">
                <a:latin typeface="Futura"/>
                <a:ea typeface="Futura"/>
                <a:cs typeface="Futura"/>
                <a:sym typeface="Futura"/>
              </a:defRPr>
            </a:lvl4pPr>
            <a:lvl5pPr marL="1877785" indent="-353785" algn="ctr">
              <a:spcBef>
                <a:spcPts val="0"/>
              </a:spcBef>
              <a:buClrTx/>
              <a:defRPr cap="all" spc="233" sz="2600">
                <a:latin typeface="Futura"/>
                <a:ea typeface="Futura"/>
                <a:cs typeface="Futura"/>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87" name="Title Text"/>
          <p:cNvSpPr txBox="1"/>
          <p:nvPr>
            <p:ph type="title"/>
          </p:nvPr>
        </p:nvSpPr>
        <p:spPr>
          <a:xfrm>
            <a:off x="673100" y="584200"/>
            <a:ext cx="11658600" cy="749300"/>
          </a:xfrm>
          <a:prstGeom prst="rect">
            <a:avLst/>
          </a:prstGeom>
        </p:spPr>
        <p:txBody>
          <a:bodyPr/>
          <a:lstStyle/>
          <a:p>
            <a:pPr/>
            <a:r>
              <a:t>Title Text</a:t>
            </a:r>
          </a:p>
        </p:txBody>
      </p:sp>
      <p:sp>
        <p:nvSpPr>
          <p:cNvPr id="88" name="Body Level One…"/>
          <p:cNvSpPr txBox="1"/>
          <p:nvPr>
            <p:ph type="body" sz="half" idx="14"/>
          </p:nvPr>
        </p:nvSpPr>
        <p:spPr>
          <a:xfrm>
            <a:off x="673100" y="2603500"/>
            <a:ext cx="4775200" cy="6019800"/>
          </a:xfrm>
          <a:prstGeom prst="rect">
            <a:avLst/>
          </a:prstGeom>
        </p:spPr>
        <p:txBody>
          <a:bodyPr anchor="t"/>
          <a:lstStyle/>
          <a:p>
            <a:pPr>
              <a:spcBef>
                <a:spcPts val="2800"/>
              </a:spcBef>
              <a:defRPr spc="0" sz="2400"/>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673100" y="1320800"/>
            <a:ext cx="11658600" cy="7467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1948462" y="1950720"/>
            <a:ext cx="10403841" cy="6615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lide Number"/>
          <p:cNvSpPr txBox="1"/>
          <p:nvPr>
            <p:ph type="sldNum" sz="quarter" idx="2"/>
          </p:nvPr>
        </p:nvSpPr>
        <p:spPr>
          <a:xfrm>
            <a:off x="6338817" y="923554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1pPr>
      <a:lvl2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2pPr>
      <a:lvl3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3pPr>
      <a:lvl4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4pPr>
      <a:lvl5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5pPr>
      <a:lvl6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6pPr>
      <a:lvl7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7pPr>
      <a:lvl8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8pPr>
      <a:lvl9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Futura"/>
          <a:ea typeface="Futura"/>
          <a:cs typeface="Futura"/>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tif"/><Relationship Id="rId3" Type="http://schemas.openxmlformats.org/officeDocument/2006/relationships/image" Target="../media/image8.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tif"/><Relationship Id="rId3" Type="http://schemas.openxmlformats.org/officeDocument/2006/relationships/image" Target="../media/image13.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tif"/><Relationship Id="rId3" Type="http://schemas.openxmlformats.org/officeDocument/2006/relationships/image" Target="../media/image14.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tif"/><Relationship Id="rId3" Type="http://schemas.openxmlformats.org/officeDocument/2006/relationships/image" Target="../media/image16.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tif"/><Relationship Id="rId3" Type="http://schemas.openxmlformats.org/officeDocument/2006/relationships/image" Target="../media/image3.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tif"/><Relationship Id="rId3" Type="http://schemas.openxmlformats.org/officeDocument/2006/relationships/image" Target="../media/image5.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t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Wilson-cowan model and its application to epilepsy"/>
          <p:cNvSpPr txBox="1"/>
          <p:nvPr>
            <p:ph type="title"/>
          </p:nvPr>
        </p:nvSpPr>
        <p:spPr>
          <a:xfrm>
            <a:off x="558800" y="2501900"/>
            <a:ext cx="11658600" cy="3568700"/>
          </a:xfrm>
          <a:prstGeom prst="rect">
            <a:avLst/>
          </a:prstGeom>
        </p:spPr>
        <p:txBody>
          <a:bodyPr/>
          <a:lstStyle>
            <a:lvl1pPr defTabSz="301752">
              <a:defRPr spc="100" sz="6800"/>
            </a:lvl1pPr>
          </a:lstStyle>
          <a:p>
            <a:pPr/>
            <a:r>
              <a:t>Wilson-cowan model and its application to epilepsy </a:t>
            </a:r>
          </a:p>
        </p:txBody>
      </p:sp>
      <p:sp>
        <p:nvSpPr>
          <p:cNvPr id="159" name="Michael Terranova…"/>
          <p:cNvSpPr txBox="1"/>
          <p:nvPr/>
        </p:nvSpPr>
        <p:spPr>
          <a:xfrm>
            <a:off x="1555444" y="7639050"/>
            <a:ext cx="2705711" cy="9398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defRPr>
                <a:latin typeface="Avenir Medium"/>
                <a:ea typeface="Avenir Medium"/>
                <a:cs typeface="Avenir Medium"/>
                <a:sym typeface="Avenir Medium"/>
              </a:defRPr>
            </a:pPr>
            <a:r>
              <a:t>Michael Terranova</a:t>
            </a:r>
          </a:p>
          <a:p>
            <a:pPr>
              <a:defRPr>
                <a:latin typeface="Avenir Medium"/>
                <a:ea typeface="Avenir Medium"/>
                <a:cs typeface="Avenir Medium"/>
                <a:sym typeface="Avenir Medium"/>
              </a:defRPr>
            </a:pPr>
            <a:r>
              <a:t>Ben Connor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Results in xpp and neuron"/>
          <p:cNvSpPr txBox="1"/>
          <p:nvPr>
            <p:ph type="title"/>
          </p:nvPr>
        </p:nvSpPr>
        <p:spPr>
          <a:xfrm>
            <a:off x="673099" y="210052"/>
            <a:ext cx="11658603" cy="749303"/>
          </a:xfrm>
          <a:prstGeom prst="rect">
            <a:avLst/>
          </a:prstGeom>
        </p:spPr>
        <p:txBody>
          <a:bodyPr/>
          <a:lstStyle>
            <a:lvl1pPr defTabSz="452627">
              <a:defRPr spc="0" sz="3900"/>
            </a:lvl1pPr>
          </a:lstStyle>
          <a:p>
            <a:pPr/>
            <a:r>
              <a:t>Results in xpp and neuron</a:t>
            </a:r>
          </a:p>
        </p:txBody>
      </p:sp>
      <p:pic>
        <p:nvPicPr>
          <p:cNvPr id="196" name="Image" descr="Image"/>
          <p:cNvPicPr>
            <a:picLocks noChangeAspect="1"/>
          </p:cNvPicPr>
          <p:nvPr/>
        </p:nvPicPr>
        <p:blipFill>
          <a:blip r:embed="rId2">
            <a:extLst/>
          </a:blip>
          <a:stretch>
            <a:fillRect/>
          </a:stretch>
        </p:blipFill>
        <p:spPr>
          <a:xfrm>
            <a:off x="167719" y="1031397"/>
            <a:ext cx="7986668" cy="4417505"/>
          </a:xfrm>
          <a:prstGeom prst="rect">
            <a:avLst/>
          </a:prstGeom>
          <a:ln w="12700">
            <a:miter lim="400000"/>
          </a:ln>
          <a:effectLst>
            <a:outerShdw sx="100000" sy="100000" kx="0" ky="0" algn="b" rotWithShape="0" blurRad="127000" dist="76200" dir="2700000">
              <a:srgbClr val="000000">
                <a:alpha val="75000"/>
              </a:srgbClr>
            </a:outerShdw>
          </a:effectLst>
        </p:spPr>
      </p:pic>
      <p:sp>
        <p:nvSpPr>
          <p:cNvPr id="197" name="-XPP: bifurcation diagram of the excitatory subpopulation (u) with respect to the excitatory-to-excitatory connectivity parameter (aee).…"/>
          <p:cNvSpPr txBox="1"/>
          <p:nvPr/>
        </p:nvSpPr>
        <p:spPr>
          <a:xfrm>
            <a:off x="887289" y="7062206"/>
            <a:ext cx="10851406"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gn="l">
              <a:defRPr sz="1900">
                <a:solidFill>
                  <a:srgbClr val="000000"/>
                </a:solidFill>
                <a:latin typeface="Times"/>
                <a:ea typeface="Times"/>
                <a:cs typeface="Times"/>
                <a:sym typeface="Times"/>
              </a:defRPr>
            </a:pPr>
            <a:r>
              <a:t>-XPP: bifurcation diagram of the excitatory subpopulation (u) with respect to the excitatory-to-excitatory connectivity parameter (aee).</a:t>
            </a:r>
            <a:r>
              <a:t> Red arm above the orbit shows hysteresis.</a:t>
            </a:r>
          </a:p>
          <a:p>
            <a:pPr algn="l">
              <a:defRPr sz="1900">
                <a:solidFill>
                  <a:srgbClr val="000000"/>
                </a:solidFill>
                <a:latin typeface="Times"/>
                <a:ea typeface="Times"/>
                <a:cs typeface="Times"/>
                <a:sym typeface="Times"/>
              </a:defRPr>
            </a:pPr>
            <a:r>
              <a:t>-The green dots represent a periodic solution of a supercritical Hopf bifurcation</a:t>
            </a:r>
          </a:p>
          <a:p>
            <a:pPr algn="l">
              <a:defRPr sz="1900">
                <a:solidFill>
                  <a:srgbClr val="000000"/>
                </a:solidFill>
                <a:latin typeface="Times"/>
                <a:ea typeface="Times"/>
                <a:cs typeface="Times"/>
                <a:sym typeface="Times"/>
              </a:defRPr>
            </a:pPr>
            <a:r>
              <a:t>-param aee* = 10.7871 to aee* = 11.3544:</a:t>
            </a:r>
          </a:p>
        </p:txBody>
      </p:sp>
      <p:pic>
        <p:nvPicPr>
          <p:cNvPr id="198" name="Image" descr="Image"/>
          <p:cNvPicPr>
            <a:picLocks noChangeAspect="1"/>
          </p:cNvPicPr>
          <p:nvPr/>
        </p:nvPicPr>
        <p:blipFill>
          <a:blip r:embed="rId3">
            <a:extLst/>
          </a:blip>
          <a:stretch>
            <a:fillRect/>
          </a:stretch>
        </p:blipFill>
        <p:spPr>
          <a:xfrm>
            <a:off x="4799389" y="2072387"/>
            <a:ext cx="7986668" cy="4492502"/>
          </a:xfrm>
          <a:prstGeom prst="rect">
            <a:avLst/>
          </a:prstGeom>
          <a:ln w="12700">
            <a:miter lim="400000"/>
          </a:ln>
          <a:effectLst>
            <a:outerShdw sx="100000" sy="100000" kx="0" ky="0" algn="b" rotWithShape="0" blurRad="127000" dist="76200" dir="2700000">
              <a:srgbClr val="000000">
                <a:alpha val="75000"/>
              </a:srgbClr>
            </a:outerShdw>
          </a:effectLst>
        </p:spPr>
      </p:pic>
      <p:sp>
        <p:nvSpPr>
          <p:cNvPr id="199" name="(zoomed view)"/>
          <p:cNvSpPr txBox="1"/>
          <p:nvPr/>
        </p:nvSpPr>
        <p:spPr>
          <a:xfrm>
            <a:off x="10580489" y="1442659"/>
            <a:ext cx="2113485"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latin typeface="Avenir Medium"/>
                <a:ea typeface="Avenir Medium"/>
                <a:cs typeface="Avenir Medium"/>
                <a:sym typeface="Avenir Medium"/>
              </a:defRPr>
            </a:lvl1pPr>
          </a:lstStyle>
          <a:p>
            <a:pPr/>
            <a:r>
              <a:t>(zoomed view)</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Results in xpp and neuron"/>
          <p:cNvSpPr txBox="1"/>
          <p:nvPr>
            <p:ph type="title"/>
          </p:nvPr>
        </p:nvSpPr>
        <p:spPr>
          <a:xfrm>
            <a:off x="673099" y="222954"/>
            <a:ext cx="11658603" cy="749303"/>
          </a:xfrm>
          <a:prstGeom prst="rect">
            <a:avLst/>
          </a:prstGeom>
        </p:spPr>
        <p:txBody>
          <a:bodyPr/>
          <a:lstStyle>
            <a:lvl1pPr defTabSz="452627">
              <a:defRPr spc="0" sz="3900"/>
            </a:lvl1pPr>
          </a:lstStyle>
          <a:p>
            <a:pPr/>
            <a:r>
              <a:t>Results in xpp and neuron</a:t>
            </a:r>
          </a:p>
        </p:txBody>
      </p:sp>
      <p:pic>
        <p:nvPicPr>
          <p:cNvPr id="202" name="Image" descr="Image"/>
          <p:cNvPicPr>
            <a:picLocks noChangeAspect="1"/>
          </p:cNvPicPr>
          <p:nvPr/>
        </p:nvPicPr>
        <p:blipFill>
          <a:blip r:embed="rId2">
            <a:extLst/>
          </a:blip>
          <a:stretch>
            <a:fillRect/>
          </a:stretch>
        </p:blipFill>
        <p:spPr>
          <a:xfrm>
            <a:off x="683783" y="947684"/>
            <a:ext cx="9909455" cy="5574069"/>
          </a:xfrm>
          <a:prstGeom prst="rect">
            <a:avLst/>
          </a:prstGeom>
          <a:ln w="12700">
            <a:miter lim="400000"/>
          </a:ln>
          <a:effectLst>
            <a:outerShdw sx="100000" sy="100000" kx="0" ky="0" algn="b" rotWithShape="0" blurRad="127000" dist="76200" dir="2700000">
              <a:srgbClr val="000000">
                <a:alpha val="75000"/>
              </a:srgbClr>
            </a:outerShdw>
          </a:effectLst>
        </p:spPr>
      </p:pic>
      <p:sp>
        <p:nvSpPr>
          <p:cNvPr id="203" name="-(u, v)-phase plane -aee is now 11 -unstable spiral at 0.62986, 0.7746 -light blue lines:rajectories -black lines:stable limit cycle…"/>
          <p:cNvSpPr txBox="1"/>
          <p:nvPr/>
        </p:nvSpPr>
        <p:spPr>
          <a:xfrm>
            <a:off x="1343003" y="6852960"/>
            <a:ext cx="7238890" cy="232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2100">
                <a:solidFill>
                  <a:srgbClr val="000000"/>
                </a:solidFill>
                <a:latin typeface="Times"/>
                <a:ea typeface="Times"/>
                <a:cs typeface="Times"/>
                <a:sym typeface="Times"/>
              </a:defRPr>
            </a:pPr>
            <a:r>
              <a:t>-(u, v)-phase plane</a:t>
            </a:r>
            <a:br/>
            <a:r>
              <a:t>-aee is now 11</a:t>
            </a:r>
            <a:br/>
            <a:r>
              <a:t>-unstable spiral at 0.62986, 0.7746</a:t>
            </a:r>
            <a:br/>
            <a:r>
              <a:t>-light blue lines:rajectories</a:t>
            </a:r>
            <a:br/>
            <a:r>
              <a:t>-black lines:stable limit cycle</a:t>
            </a:r>
          </a:p>
          <a:p>
            <a:pPr algn="l">
              <a:defRPr sz="2100">
                <a:solidFill>
                  <a:srgbClr val="000000"/>
                </a:solidFill>
                <a:latin typeface="Times"/>
                <a:ea typeface="Times"/>
                <a:cs typeface="Times"/>
                <a:sym typeface="Times"/>
              </a:defRPr>
            </a:pPr>
            <a:r>
              <a:t>-blue lines:unstable trajectories</a:t>
            </a:r>
            <a:br/>
            <a:r>
              <a:t>-the green line is the v-nullcline; and the red line is the u-nullcline: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Results in xpp and neuron"/>
          <p:cNvSpPr txBox="1"/>
          <p:nvPr>
            <p:ph type="title"/>
          </p:nvPr>
        </p:nvSpPr>
        <p:spPr>
          <a:xfrm>
            <a:off x="673100" y="364872"/>
            <a:ext cx="11658600" cy="749303"/>
          </a:xfrm>
          <a:prstGeom prst="rect">
            <a:avLst/>
          </a:prstGeom>
        </p:spPr>
        <p:txBody>
          <a:bodyPr/>
          <a:lstStyle>
            <a:lvl1pPr defTabSz="452627">
              <a:defRPr spc="0" sz="3900"/>
            </a:lvl1pPr>
          </a:lstStyle>
          <a:p>
            <a:pPr/>
            <a:r>
              <a:t>Results in xpp and neuron</a:t>
            </a:r>
          </a:p>
        </p:txBody>
      </p:sp>
      <p:pic>
        <p:nvPicPr>
          <p:cNvPr id="206" name="Image" descr="Image"/>
          <p:cNvPicPr>
            <a:picLocks noChangeAspect="1"/>
          </p:cNvPicPr>
          <p:nvPr/>
        </p:nvPicPr>
        <p:blipFill>
          <a:blip r:embed="rId2">
            <a:extLst/>
          </a:blip>
          <a:stretch>
            <a:fillRect/>
          </a:stretch>
        </p:blipFill>
        <p:spPr>
          <a:xfrm>
            <a:off x="838602" y="1120460"/>
            <a:ext cx="10680295" cy="6007667"/>
          </a:xfrm>
          <a:prstGeom prst="rect">
            <a:avLst/>
          </a:prstGeom>
          <a:ln w="12700">
            <a:miter lim="400000"/>
          </a:ln>
          <a:effectLst>
            <a:outerShdw sx="100000" sy="100000" kx="0" ky="0" algn="b" rotWithShape="0" blurRad="127000" dist="76200" dir="2700000">
              <a:srgbClr val="000000">
                <a:alpha val="75000"/>
              </a:srgbClr>
            </a:outerShdw>
          </a:effectLst>
        </p:spPr>
      </p:pic>
      <p:sp>
        <p:nvSpPr>
          <p:cNvPr id="207" name="-aee=11.34 -Periodic Solution with default parameters at FP (0.70402, 0.86463)"/>
          <p:cNvSpPr txBox="1"/>
          <p:nvPr/>
        </p:nvSpPr>
        <p:spPr>
          <a:xfrm>
            <a:off x="1474679" y="7343219"/>
            <a:ext cx="7025383"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a:defRPr sz="2000">
                <a:solidFill>
                  <a:srgbClr val="000000"/>
                </a:solidFill>
                <a:latin typeface="Times"/>
                <a:ea typeface="Times"/>
                <a:cs typeface="Times"/>
                <a:sym typeface="Times"/>
              </a:defRPr>
            </a:pPr>
            <a:r>
              <a:t>-aee=11.34</a:t>
            </a:r>
            <a:br/>
            <a:r>
              <a:t>-Periodic Solution with default parameters at FP (0.70402, 0.86463)</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Text Placeholder 1"/>
          <p:cNvSpPr txBox="1"/>
          <p:nvPr>
            <p:ph type="body" sz="quarter" idx="1"/>
          </p:nvPr>
        </p:nvSpPr>
        <p:spPr>
          <a:xfrm>
            <a:off x="673100" y="1320799"/>
            <a:ext cx="11658600" cy="502704"/>
          </a:xfrm>
          <a:prstGeom prst="rect">
            <a:avLst/>
          </a:prstGeom>
        </p:spPr>
        <p:txBody>
          <a:bodyPr/>
          <a:lstStyle/>
          <a:p>
            <a:pPr defTabSz="429768">
              <a:defRPr spc="219" sz="2444"/>
            </a:pPr>
          </a:p>
        </p:txBody>
      </p:sp>
      <p:sp>
        <p:nvSpPr>
          <p:cNvPr id="210" name="Title 2"/>
          <p:cNvSpPr txBox="1"/>
          <p:nvPr>
            <p:ph type="title"/>
          </p:nvPr>
        </p:nvSpPr>
        <p:spPr>
          <a:prstGeom prst="rect">
            <a:avLst/>
          </a:prstGeom>
        </p:spPr>
        <p:txBody>
          <a:bodyPr/>
          <a:lstStyle>
            <a:lvl1pPr defTabSz="452627">
              <a:defRPr spc="0" sz="3959"/>
            </a:lvl1pPr>
          </a:lstStyle>
          <a:p>
            <a:pPr/>
            <a:r>
              <a:t>Results in XPP And neuron</a:t>
            </a:r>
          </a:p>
        </p:txBody>
      </p:sp>
      <p:pic>
        <p:nvPicPr>
          <p:cNvPr id="211" name="Picture 4" descr="Picture 4"/>
          <p:cNvPicPr>
            <a:picLocks noChangeAspect="1"/>
          </p:cNvPicPr>
          <p:nvPr/>
        </p:nvPicPr>
        <p:blipFill>
          <a:blip r:embed="rId2">
            <a:extLst/>
          </a:blip>
          <a:stretch>
            <a:fillRect/>
          </a:stretch>
        </p:blipFill>
        <p:spPr>
          <a:xfrm>
            <a:off x="427767" y="1333500"/>
            <a:ext cx="12338494" cy="6153426"/>
          </a:xfrm>
          <a:prstGeom prst="rect">
            <a:avLst/>
          </a:prstGeom>
          <a:ln w="12700">
            <a:miter lim="400000"/>
          </a:ln>
        </p:spPr>
      </p:pic>
      <p:sp>
        <p:nvSpPr>
          <p:cNvPr id="212" name="TextBox 5"/>
          <p:cNvSpPr txBox="1"/>
          <p:nvPr/>
        </p:nvSpPr>
        <p:spPr>
          <a:xfrm>
            <a:off x="2009382" y="8432799"/>
            <a:ext cx="8910409"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latin typeface="Avenir Medium"/>
                <a:ea typeface="Avenir Medium"/>
                <a:cs typeface="Avenir Medium"/>
                <a:sym typeface="Avenir Medium"/>
              </a:defRPr>
            </a:lvl1pPr>
          </a:lstStyle>
          <a:p>
            <a:pPr/>
            <a:r>
              <a:t>When aee is changed to 11.36, there is hysteresis and bi-stability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4" name="Neuron simulations"/>
          <p:cNvSpPr txBox="1"/>
          <p:nvPr>
            <p:ph type="title"/>
          </p:nvPr>
        </p:nvSpPr>
        <p:spPr>
          <a:xfrm>
            <a:off x="673100" y="317599"/>
            <a:ext cx="11658600" cy="749303"/>
          </a:xfrm>
          <a:prstGeom prst="rect">
            <a:avLst/>
          </a:prstGeom>
        </p:spPr>
        <p:txBody>
          <a:bodyPr/>
          <a:lstStyle>
            <a:lvl1pPr defTabSz="452627">
              <a:defRPr spc="0" sz="3900"/>
            </a:lvl1pPr>
          </a:lstStyle>
          <a:p>
            <a:pPr/>
            <a:r>
              <a:t>Neuron simulations</a:t>
            </a:r>
          </a:p>
        </p:txBody>
      </p:sp>
      <p:pic>
        <p:nvPicPr>
          <p:cNvPr id="215" name="Image" descr="Image"/>
          <p:cNvPicPr>
            <a:picLocks noChangeAspect="1"/>
          </p:cNvPicPr>
          <p:nvPr/>
        </p:nvPicPr>
        <p:blipFill>
          <a:blip r:embed="rId2">
            <a:extLst/>
          </a:blip>
          <a:stretch>
            <a:fillRect/>
          </a:stretch>
        </p:blipFill>
        <p:spPr>
          <a:xfrm>
            <a:off x="1663700" y="1213611"/>
            <a:ext cx="8474500" cy="5618330"/>
          </a:xfrm>
          <a:prstGeom prst="rect">
            <a:avLst/>
          </a:prstGeom>
          <a:ln w="12700">
            <a:miter lim="400000"/>
          </a:ln>
          <a:effectLst>
            <a:outerShdw sx="100000" sy="100000" kx="0" ky="0" algn="b" rotWithShape="0" blurRad="127000" dist="76200" dir="2700000">
              <a:srgbClr val="000000">
                <a:alpha val="75000"/>
              </a:srgbClr>
            </a:outerShdw>
          </a:effectLst>
        </p:spPr>
      </p:pic>
      <p:sp>
        <p:nvSpPr>
          <p:cNvPr id="216" name="U’ and V’ against time with aie, or inhibitory input to excitatory, at 20, and aee, or excitatory input to excitatory at 10. This Amount of activity and lack of synchrony is analogous to a resting state EEG measurement."/>
          <p:cNvSpPr txBox="1"/>
          <p:nvPr/>
        </p:nvSpPr>
        <p:spPr>
          <a:xfrm>
            <a:off x="2757271" y="7105650"/>
            <a:ext cx="7004682" cy="219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a:latin typeface="Avenir Medium"/>
                <a:ea typeface="Avenir Medium"/>
                <a:cs typeface="Avenir Medium"/>
                <a:sym typeface="Avenir Medium"/>
              </a:defRPr>
            </a:pPr>
            <a:r>
              <a:t>U’ and V’ against time with aie, inhibitory</a:t>
            </a:r>
            <a:r>
              <a:t>-</a:t>
            </a:r>
            <a:r>
              <a:t>to</a:t>
            </a:r>
            <a:r>
              <a:t>-</a:t>
            </a:r>
            <a:r>
              <a:t>excitatory</a:t>
            </a:r>
            <a:r>
              <a:t> connnectivity</a:t>
            </a:r>
            <a:r>
              <a:t>, at 20, and aee, or excitatory input to excitatory at 10. This </a:t>
            </a:r>
            <a:r>
              <a:t>small a</a:t>
            </a:r>
            <a:r>
              <a:t>mount of activity and lack of synchrony is analogous to a resting state EEG measurement.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Neuron Simulations"/>
          <p:cNvSpPr txBox="1"/>
          <p:nvPr>
            <p:ph type="title"/>
          </p:nvPr>
        </p:nvSpPr>
        <p:spPr>
          <a:prstGeom prst="rect">
            <a:avLst/>
          </a:prstGeom>
        </p:spPr>
        <p:txBody>
          <a:bodyPr/>
          <a:lstStyle>
            <a:lvl1pPr defTabSz="452627">
              <a:defRPr spc="0" sz="3900"/>
            </a:lvl1pPr>
          </a:lstStyle>
          <a:p>
            <a:pPr/>
            <a:r>
              <a:t>Neuron Simulations</a:t>
            </a:r>
          </a:p>
        </p:txBody>
      </p:sp>
      <p:pic>
        <p:nvPicPr>
          <p:cNvPr id="219" name="Image" descr="Image"/>
          <p:cNvPicPr>
            <a:picLocks noChangeAspect="1"/>
          </p:cNvPicPr>
          <p:nvPr/>
        </p:nvPicPr>
        <p:blipFill>
          <a:blip r:embed="rId2">
            <a:extLst/>
          </a:blip>
          <a:stretch>
            <a:fillRect/>
          </a:stretch>
        </p:blipFill>
        <p:spPr>
          <a:xfrm>
            <a:off x="228600" y="2023417"/>
            <a:ext cx="6360710" cy="3534421"/>
          </a:xfrm>
          <a:prstGeom prst="rect">
            <a:avLst/>
          </a:prstGeom>
          <a:ln w="12700">
            <a:miter lim="400000"/>
          </a:ln>
          <a:effectLst>
            <a:outerShdw sx="100000" sy="100000" kx="0" ky="0" algn="b" rotWithShape="0" blurRad="127000" dist="76200" dir="2700000">
              <a:srgbClr val="000000">
                <a:alpha val="75000"/>
              </a:srgbClr>
            </a:outerShdw>
          </a:effectLst>
        </p:spPr>
      </p:pic>
      <p:pic>
        <p:nvPicPr>
          <p:cNvPr id="220" name="Image" descr="Image"/>
          <p:cNvPicPr>
            <a:picLocks noChangeAspect="1"/>
          </p:cNvPicPr>
          <p:nvPr/>
        </p:nvPicPr>
        <p:blipFill>
          <a:blip r:embed="rId3">
            <a:extLst/>
          </a:blip>
          <a:stretch>
            <a:fillRect/>
          </a:stretch>
        </p:blipFill>
        <p:spPr>
          <a:xfrm>
            <a:off x="6680200" y="1974244"/>
            <a:ext cx="5423159" cy="3451775"/>
          </a:xfrm>
          <a:prstGeom prst="rect">
            <a:avLst/>
          </a:prstGeom>
          <a:ln w="12700">
            <a:miter lim="400000"/>
          </a:ln>
          <a:effectLst>
            <a:outerShdw sx="100000" sy="100000" kx="0" ky="0" algn="b" rotWithShape="0" blurRad="127000" dist="76200" dir="2700000">
              <a:srgbClr val="000000">
                <a:alpha val="75000"/>
              </a:srgbClr>
            </a:outerShdw>
          </a:effectLst>
        </p:spPr>
      </p:pic>
      <p:sp>
        <p:nvSpPr>
          <p:cNvPr id="221" name="The U’ vs V’ plot as well as the coupled cells across time with no drive. This means that there was not any external input to the system."/>
          <p:cNvSpPr txBox="1"/>
          <p:nvPr/>
        </p:nvSpPr>
        <p:spPr>
          <a:xfrm>
            <a:off x="841754" y="6066761"/>
            <a:ext cx="10440427" cy="93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latin typeface="Avenir Medium"/>
                <a:ea typeface="Avenir Medium"/>
                <a:cs typeface="Avenir Medium"/>
                <a:sym typeface="Avenir Medium"/>
              </a:defRPr>
            </a:lvl1pPr>
          </a:lstStyle>
          <a:p>
            <a:pPr/>
            <a:r>
              <a:t>The U’ vs V’ plot as well as the coupled cells across time with no drive. This means that there was not any external input to the system.</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Neuron simulations CoNt’d"/>
          <p:cNvSpPr txBox="1"/>
          <p:nvPr>
            <p:ph type="title"/>
          </p:nvPr>
        </p:nvSpPr>
        <p:spPr>
          <a:prstGeom prst="rect">
            <a:avLst/>
          </a:prstGeom>
        </p:spPr>
        <p:txBody>
          <a:bodyPr/>
          <a:lstStyle>
            <a:lvl1pPr defTabSz="452627">
              <a:defRPr spc="0" sz="3900"/>
            </a:lvl1pPr>
          </a:lstStyle>
          <a:p>
            <a:pPr/>
            <a:r>
              <a:t>Neuron simulations CoNt’d</a:t>
            </a:r>
          </a:p>
        </p:txBody>
      </p:sp>
      <p:pic>
        <p:nvPicPr>
          <p:cNvPr id="224" name="Image" descr="Image"/>
          <p:cNvPicPr>
            <a:picLocks noChangeAspect="1"/>
          </p:cNvPicPr>
          <p:nvPr/>
        </p:nvPicPr>
        <p:blipFill>
          <a:blip r:embed="rId2">
            <a:extLst/>
          </a:blip>
          <a:stretch>
            <a:fillRect/>
          </a:stretch>
        </p:blipFill>
        <p:spPr>
          <a:xfrm>
            <a:off x="215900" y="1731728"/>
            <a:ext cx="6658951" cy="3833449"/>
          </a:xfrm>
          <a:prstGeom prst="rect">
            <a:avLst/>
          </a:prstGeom>
          <a:ln w="12700">
            <a:miter lim="400000"/>
          </a:ln>
          <a:effectLst>
            <a:outerShdw sx="100000" sy="100000" kx="0" ky="0" algn="b" rotWithShape="0" blurRad="127000" dist="76200" dir="2700000">
              <a:srgbClr val="000000">
                <a:alpha val="75000"/>
              </a:srgbClr>
            </a:outerShdw>
          </a:effectLst>
        </p:spPr>
      </p:pic>
      <p:pic>
        <p:nvPicPr>
          <p:cNvPr id="225" name="Image" descr="Image"/>
          <p:cNvPicPr>
            <a:picLocks noChangeAspect="1"/>
          </p:cNvPicPr>
          <p:nvPr/>
        </p:nvPicPr>
        <p:blipFill>
          <a:blip r:embed="rId3">
            <a:extLst/>
          </a:blip>
          <a:stretch>
            <a:fillRect/>
          </a:stretch>
        </p:blipFill>
        <p:spPr>
          <a:xfrm>
            <a:off x="7134052" y="1609803"/>
            <a:ext cx="5539706" cy="4077298"/>
          </a:xfrm>
          <a:prstGeom prst="rect">
            <a:avLst/>
          </a:prstGeom>
          <a:ln w="12700">
            <a:miter lim="400000"/>
          </a:ln>
          <a:effectLst>
            <a:outerShdw sx="100000" sy="100000" kx="0" ky="0" algn="b" rotWithShape="0" blurRad="127000" dist="76200" dir="2700000">
              <a:srgbClr val="000000">
                <a:alpha val="75000"/>
              </a:srgbClr>
            </a:outerShdw>
          </a:effectLst>
        </p:spPr>
      </p:pic>
      <p:sp>
        <p:nvSpPr>
          <p:cNvPr id="226" name="Plot of v’ and u’ vs time with a drive of ie, or inhibitory input to excitatory of 0.5 and ii or inhibitory to inhibitory of 0.5"/>
          <p:cNvSpPr txBox="1"/>
          <p:nvPr/>
        </p:nvSpPr>
        <p:spPr>
          <a:xfrm>
            <a:off x="2499715" y="6737350"/>
            <a:ext cx="7452574" cy="1358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latin typeface="Avenir Medium"/>
                <a:ea typeface="Avenir Medium"/>
                <a:cs typeface="Avenir Medium"/>
                <a:sym typeface="Avenir Medium"/>
              </a:defRPr>
            </a:lvl1pPr>
          </a:lstStyle>
          <a:p>
            <a:pPr/>
            <a:r>
              <a:t>Plot of v’ and u’ vs time with a drive of ie, or inhibitory input to excitatory of 0.5 and ii or inhibitory to inhibitory of 0.5</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Neuron simulations Cont’d"/>
          <p:cNvSpPr txBox="1"/>
          <p:nvPr>
            <p:ph type="title"/>
          </p:nvPr>
        </p:nvSpPr>
        <p:spPr>
          <a:prstGeom prst="rect">
            <a:avLst/>
          </a:prstGeom>
        </p:spPr>
        <p:txBody>
          <a:bodyPr/>
          <a:lstStyle>
            <a:lvl1pPr defTabSz="452627">
              <a:defRPr spc="0" sz="3900"/>
            </a:lvl1pPr>
          </a:lstStyle>
          <a:p>
            <a:pPr/>
            <a:r>
              <a:t>Neuron simulations Cont’d</a:t>
            </a:r>
          </a:p>
        </p:txBody>
      </p:sp>
      <p:pic>
        <p:nvPicPr>
          <p:cNvPr id="229" name="Image" descr="Image"/>
          <p:cNvPicPr>
            <a:picLocks noChangeAspect="1"/>
          </p:cNvPicPr>
          <p:nvPr/>
        </p:nvPicPr>
        <p:blipFill>
          <a:blip r:embed="rId2">
            <a:extLst/>
          </a:blip>
          <a:stretch>
            <a:fillRect/>
          </a:stretch>
        </p:blipFill>
        <p:spPr>
          <a:xfrm>
            <a:off x="304800" y="1866667"/>
            <a:ext cx="6177289" cy="4145589"/>
          </a:xfrm>
          <a:prstGeom prst="rect">
            <a:avLst/>
          </a:prstGeom>
          <a:ln w="12700">
            <a:miter lim="400000"/>
          </a:ln>
          <a:effectLst>
            <a:outerShdw sx="100000" sy="100000" kx="0" ky="0" algn="b" rotWithShape="0" blurRad="127000" dist="76200" dir="2700000">
              <a:srgbClr val="000000">
                <a:alpha val="75000"/>
              </a:srgbClr>
            </a:outerShdw>
          </a:effectLst>
        </p:spPr>
      </p:pic>
      <p:pic>
        <p:nvPicPr>
          <p:cNvPr id="230" name="Image" descr="Image"/>
          <p:cNvPicPr>
            <a:picLocks noChangeAspect="1"/>
          </p:cNvPicPr>
          <p:nvPr/>
        </p:nvPicPr>
        <p:blipFill>
          <a:blip r:embed="rId3">
            <a:extLst/>
          </a:blip>
          <a:stretch>
            <a:fillRect/>
          </a:stretch>
        </p:blipFill>
        <p:spPr>
          <a:xfrm>
            <a:off x="6616486" y="1569517"/>
            <a:ext cx="5733298" cy="5072583"/>
          </a:xfrm>
          <a:prstGeom prst="rect">
            <a:avLst/>
          </a:prstGeom>
          <a:ln w="12700">
            <a:miter lim="400000"/>
          </a:ln>
          <a:effectLst>
            <a:outerShdw sx="100000" sy="100000" kx="0" ky="0" algn="b" rotWithShape="0" blurRad="127000" dist="76200" dir="2700000">
              <a:srgbClr val="000000">
                <a:alpha val="75000"/>
              </a:srgbClr>
            </a:outerShdw>
          </a:effectLst>
        </p:spPr>
      </p:pic>
      <p:sp>
        <p:nvSpPr>
          <p:cNvPr id="231" name="U’ and V’ vs time and a plot of solutions with Aie, or inhibitory to excitatory at 20, and ie1, or inhibitory to excitatory input at 10.5, and ii1, or inhibitory to inhibitory input at 0.5"/>
          <p:cNvSpPr txBox="1"/>
          <p:nvPr/>
        </p:nvSpPr>
        <p:spPr>
          <a:xfrm>
            <a:off x="876693" y="7016749"/>
            <a:ext cx="11251415" cy="1358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a:latin typeface="Avenir Medium"/>
                <a:ea typeface="Avenir Medium"/>
                <a:cs typeface="Avenir Medium"/>
                <a:sym typeface="Avenir Medium"/>
              </a:defRPr>
            </a:pPr>
            <a:r>
              <a:t>U’ and V’ vs time and a plot of solutions with Aie, or inhibitory</a:t>
            </a:r>
            <a:r>
              <a:t>-</a:t>
            </a:r>
            <a:r>
              <a:t>to</a:t>
            </a:r>
            <a:r>
              <a:t>-</a:t>
            </a:r>
            <a:r>
              <a:t>excitatory at 20, and ie1, or inhibitory to excitatory input at 10.5, and ii1, or inhibitory to inhibitory input at 0.5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Neuron Cont’d"/>
          <p:cNvSpPr txBox="1"/>
          <p:nvPr>
            <p:ph type="title"/>
          </p:nvPr>
        </p:nvSpPr>
        <p:spPr>
          <a:xfrm>
            <a:off x="673098" y="479855"/>
            <a:ext cx="11658603" cy="749302"/>
          </a:xfrm>
          <a:prstGeom prst="rect">
            <a:avLst/>
          </a:prstGeom>
        </p:spPr>
        <p:txBody>
          <a:bodyPr/>
          <a:lstStyle>
            <a:lvl1pPr defTabSz="452627">
              <a:defRPr spc="0" sz="3900"/>
            </a:lvl1pPr>
          </a:lstStyle>
          <a:p>
            <a:pPr/>
            <a:r>
              <a:t>Neuron Cont’d</a:t>
            </a:r>
          </a:p>
        </p:txBody>
      </p:sp>
      <p:pic>
        <p:nvPicPr>
          <p:cNvPr id="234" name="Image" descr="Image"/>
          <p:cNvPicPr>
            <a:picLocks noChangeAspect="1"/>
          </p:cNvPicPr>
          <p:nvPr/>
        </p:nvPicPr>
        <p:blipFill>
          <a:blip r:embed="rId2">
            <a:extLst/>
          </a:blip>
          <a:stretch>
            <a:fillRect/>
          </a:stretch>
        </p:blipFill>
        <p:spPr>
          <a:xfrm>
            <a:off x="2862284" y="1332983"/>
            <a:ext cx="6204883" cy="4960026"/>
          </a:xfrm>
          <a:prstGeom prst="rect">
            <a:avLst/>
          </a:prstGeom>
          <a:ln w="12700">
            <a:miter lim="400000"/>
          </a:ln>
          <a:effectLst>
            <a:outerShdw sx="100000" sy="100000" kx="0" ky="0" algn="b" rotWithShape="0" blurRad="127000" dist="76200" dir="2700000">
              <a:srgbClr val="000000">
                <a:alpha val="75000"/>
              </a:srgbClr>
            </a:outerShdw>
          </a:effectLst>
        </p:spPr>
      </p:pic>
      <p:sp>
        <p:nvSpPr>
          <p:cNvPr id="235" name="aie=20, tau=80,ie1=10.5,ii1=0.5. This demonstrates, as shown in the phaseplane, the effect of over excitation on seizure like activity"/>
          <p:cNvSpPr txBox="1"/>
          <p:nvPr/>
        </p:nvSpPr>
        <p:spPr>
          <a:xfrm>
            <a:off x="3158485" y="6714335"/>
            <a:ext cx="5180680" cy="177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a:latin typeface="Avenir Medium"/>
                <a:ea typeface="Avenir Medium"/>
                <a:cs typeface="Avenir Medium"/>
                <a:sym typeface="Avenir Medium"/>
              </a:defRPr>
            </a:pPr>
            <a:r>
              <a:t>aie=20, tau=80,ie</a:t>
            </a:r>
            <a:r>
              <a:t>_</a:t>
            </a:r>
            <a:r>
              <a:t>1=10.5,ii</a:t>
            </a:r>
            <a:r>
              <a:t>_</a:t>
            </a:r>
            <a:r>
              <a:t>1=0.5.</a:t>
            </a:r>
            <a:br/>
            <a:r>
              <a:t>This demonstrates, as shown in the phaseplane, the effect of over excitation on seizure like activity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Extensions"/>
          <p:cNvSpPr txBox="1"/>
          <p:nvPr>
            <p:ph type="title"/>
          </p:nvPr>
        </p:nvSpPr>
        <p:spPr>
          <a:xfrm>
            <a:off x="673100" y="304800"/>
            <a:ext cx="11658600" cy="749300"/>
          </a:xfrm>
          <a:prstGeom prst="rect">
            <a:avLst/>
          </a:prstGeom>
        </p:spPr>
        <p:txBody>
          <a:bodyPr/>
          <a:lstStyle>
            <a:lvl1pPr defTabSz="452627">
              <a:defRPr spc="0" sz="3900"/>
            </a:lvl1pPr>
          </a:lstStyle>
          <a:p>
            <a:pPr/>
            <a:r>
              <a:t>Extensions</a:t>
            </a:r>
          </a:p>
        </p:txBody>
      </p:sp>
      <p:pic>
        <p:nvPicPr>
          <p:cNvPr id="238" name="Image" descr="Image"/>
          <p:cNvPicPr>
            <a:picLocks noChangeAspect="1"/>
          </p:cNvPicPr>
          <p:nvPr/>
        </p:nvPicPr>
        <p:blipFill>
          <a:blip r:embed="rId2">
            <a:extLst/>
          </a:blip>
          <a:stretch>
            <a:fillRect/>
          </a:stretch>
        </p:blipFill>
        <p:spPr>
          <a:xfrm>
            <a:off x="1513270" y="1061730"/>
            <a:ext cx="9673460" cy="5304613"/>
          </a:xfrm>
          <a:prstGeom prst="rect">
            <a:avLst/>
          </a:prstGeom>
          <a:ln w="12700">
            <a:miter lim="400000"/>
          </a:ln>
          <a:effectLst>
            <a:outerShdw sx="100000" sy="100000" kx="0" ky="0" algn="b" rotWithShape="0" blurRad="127000" dist="76200" dir="2700000">
              <a:srgbClr val="000000">
                <a:alpha val="75000"/>
              </a:srgbClr>
            </a:outerShdw>
          </a:effectLst>
        </p:spPr>
      </p:pic>
      <p:sp>
        <p:nvSpPr>
          <p:cNvPr id="239" name="A spatially  dependent  version  of  the  Wilson-Cowan  model  that  measures  the  cortical  surface  of  and  determines  the  average  firing  rate.  It  has  been  used  successfully  to  calculate  the  rate  of  expansion  of  hyper-synchronized  regions  of  the  brain,  which  helps  to  determine  how  long  a  seizure  may  last,  or  when  it  may  start"/>
          <p:cNvSpPr txBox="1"/>
          <p:nvPr/>
        </p:nvSpPr>
        <p:spPr>
          <a:xfrm>
            <a:off x="2406972" y="6488273"/>
            <a:ext cx="7380487" cy="276027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2200"/>
            </a:lvl1pPr>
          </a:lstStyle>
          <a:p>
            <a:pPr/>
            <a:r>
              <a:t>A spatially  dependent  version  of  the  Wilson-Cowan  model  that  measures  the  cortical  surface  of  and  determines  the  average  firing  rate.  It  has  been  used  successfully  to  calculate  the  rate  of  expansion  of  hyper-synchronized  regions  of  the  brain,  which  helps  to  determine  how  long  a  seizure  may  last,  or  when  it  may  start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What is Epilepsy?"/>
          <p:cNvSpPr txBox="1"/>
          <p:nvPr>
            <p:ph type="title"/>
          </p:nvPr>
        </p:nvSpPr>
        <p:spPr>
          <a:prstGeom prst="rect">
            <a:avLst/>
          </a:prstGeom>
        </p:spPr>
        <p:txBody>
          <a:bodyPr/>
          <a:lstStyle>
            <a:lvl1pPr defTabSz="452627">
              <a:defRPr spc="0" sz="3900"/>
            </a:lvl1pPr>
          </a:lstStyle>
          <a:p>
            <a:pPr/>
            <a:r>
              <a:t>What is Epilepsy? </a:t>
            </a:r>
          </a:p>
        </p:txBody>
      </p:sp>
      <p:sp>
        <p:nvSpPr>
          <p:cNvPr id="162" name="Epilepsy is a class of neurological syndromes categories by seizures…"/>
          <p:cNvSpPr txBox="1"/>
          <p:nvPr>
            <p:ph type="body" idx="1"/>
          </p:nvPr>
        </p:nvSpPr>
        <p:spPr>
          <a:xfrm>
            <a:off x="673100" y="2387600"/>
            <a:ext cx="11658600" cy="6451600"/>
          </a:xfrm>
          <a:prstGeom prst="rect">
            <a:avLst/>
          </a:prstGeom>
        </p:spPr>
        <p:txBody>
          <a:bodyPr/>
          <a:lstStyle/>
          <a:p>
            <a:pPr marL="381000" indent="-381000" algn="l">
              <a:spcBef>
                <a:spcPts val="3400"/>
              </a:spcBef>
              <a:buClr>
                <a:srgbClr val="9A958E"/>
              </a:buClr>
              <a:buSzPct val="75000"/>
              <a:buChar char="•"/>
              <a:defRPr cap="none" spc="0" sz="2800">
                <a:latin typeface="Avenir Medium"/>
                <a:ea typeface="Avenir Medium"/>
                <a:cs typeface="Avenir Medium"/>
                <a:sym typeface="Avenir Medium"/>
              </a:defRPr>
            </a:pPr>
            <a:r>
              <a:t>Epilepsy is a class of neurological syndromes categories by seizures</a:t>
            </a:r>
            <a:endParaRPr spc="56"/>
          </a:p>
          <a:p>
            <a:pPr marL="381000" indent="-381000" algn="l">
              <a:spcBef>
                <a:spcPts val="3400"/>
              </a:spcBef>
              <a:buClr>
                <a:srgbClr val="9A958E"/>
              </a:buClr>
              <a:buSzPct val="75000"/>
              <a:buChar char="•"/>
              <a:defRPr cap="none" spc="0" sz="2800">
                <a:latin typeface="Avenir Medium"/>
                <a:ea typeface="Avenir Medium"/>
                <a:cs typeface="Avenir Medium"/>
                <a:sym typeface="Avenir Medium"/>
              </a:defRPr>
            </a:pPr>
            <a:r>
              <a:t>Seizures are brief  episodes of hyper-synchronous firing in localized areas of the brain</a:t>
            </a:r>
            <a:endParaRPr spc="56"/>
          </a:p>
          <a:p>
            <a:pPr marL="381000" indent="-381000" algn="l">
              <a:spcBef>
                <a:spcPts val="3400"/>
              </a:spcBef>
              <a:buClr>
                <a:srgbClr val="9A958E"/>
              </a:buClr>
              <a:buSzPct val="75000"/>
              <a:buChar char="•"/>
              <a:defRPr cap="none" spc="0" sz="2800">
                <a:latin typeface="Avenir Medium"/>
                <a:ea typeface="Avenir Medium"/>
                <a:cs typeface="Avenir Medium"/>
                <a:sym typeface="Avenir Medium"/>
              </a:defRPr>
            </a:pPr>
            <a:r>
              <a:t>Symptoms range from loss of consciousness, to involuntary movement</a:t>
            </a:r>
            <a:endParaRPr spc="56"/>
          </a:p>
          <a:p>
            <a:pPr marL="381000" indent="-381000" algn="l">
              <a:spcBef>
                <a:spcPts val="3400"/>
              </a:spcBef>
              <a:buClr>
                <a:srgbClr val="9A958E"/>
              </a:buClr>
              <a:buSzPct val="75000"/>
              <a:buChar char="•"/>
              <a:defRPr cap="none" spc="0" sz="2800">
                <a:latin typeface="Avenir Medium"/>
                <a:ea typeface="Avenir Medium"/>
                <a:cs typeface="Avenir Medium"/>
                <a:sym typeface="Avenir Medium"/>
              </a:defRPr>
            </a:pPr>
            <a:r>
              <a:t>The most common identification of a seizure for most people is “tonic clonic”</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Conclusions"/>
          <p:cNvSpPr txBox="1"/>
          <p:nvPr>
            <p:ph type="title"/>
          </p:nvPr>
        </p:nvSpPr>
        <p:spPr>
          <a:prstGeom prst="rect">
            <a:avLst/>
          </a:prstGeom>
        </p:spPr>
        <p:txBody>
          <a:bodyPr/>
          <a:lstStyle>
            <a:lvl1pPr defTabSz="452627">
              <a:defRPr spc="0" sz="3900"/>
            </a:lvl1pPr>
          </a:lstStyle>
          <a:p>
            <a:pPr/>
            <a:r>
              <a:t>Conclusions</a:t>
            </a:r>
          </a:p>
        </p:txBody>
      </p:sp>
      <p:sp>
        <p:nvSpPr>
          <p:cNvPr id="242" name="Base level, we can infer that it is reasonable to use a more macro scale model to examine oscillations in epileptiform activity.…"/>
          <p:cNvSpPr txBox="1"/>
          <p:nvPr>
            <p:ph type="body" idx="1"/>
          </p:nvPr>
        </p:nvSpPr>
        <p:spPr>
          <a:xfrm>
            <a:off x="584200" y="1651000"/>
            <a:ext cx="11658600" cy="6451600"/>
          </a:xfrm>
          <a:prstGeom prst="rect">
            <a:avLst/>
          </a:prstGeom>
        </p:spPr>
        <p:txBody>
          <a:bodyPr/>
          <a:lstStyle/>
          <a:p>
            <a:pPr marL="380999" indent="-380999" algn="l">
              <a:spcBef>
                <a:spcPts val="3400"/>
              </a:spcBef>
              <a:buClr>
                <a:srgbClr val="9A958E"/>
              </a:buClr>
              <a:buSzPct val="75000"/>
              <a:buChar char="•"/>
              <a:defRPr cap="none" spc="0" sz="1900">
                <a:latin typeface="Avenir Medium"/>
                <a:ea typeface="Avenir Medium"/>
                <a:cs typeface="Avenir Medium"/>
                <a:sym typeface="Avenir Medium"/>
              </a:defRPr>
            </a:pPr>
            <a:r>
              <a:t>Base level, we can infer that it is reasonable to use a more macro scale model to examine oscillations in epileptiform activity. </a:t>
            </a:r>
            <a:endParaRPr spc="38"/>
          </a:p>
          <a:p>
            <a:pPr marL="380999" indent="-380999" algn="l">
              <a:spcBef>
                <a:spcPts val="3400"/>
              </a:spcBef>
              <a:buClr>
                <a:srgbClr val="9A958E"/>
              </a:buClr>
              <a:buSzPct val="75000"/>
              <a:buChar char="•"/>
              <a:defRPr cap="none" spc="0" sz="1900">
                <a:latin typeface="Avenir Medium"/>
                <a:ea typeface="Avenir Medium"/>
                <a:cs typeface="Avenir Medium"/>
                <a:sym typeface="Avenir Medium"/>
              </a:defRPr>
            </a:pPr>
            <a:r>
              <a:t>Microscale models such as Morris-Lecar and HH could complicate analysis, as we are talking about coupling thousands of neurons</a:t>
            </a:r>
            <a:endParaRPr spc="38"/>
          </a:p>
          <a:p>
            <a:pPr marL="380999" indent="-380999" algn="l">
              <a:spcBef>
                <a:spcPts val="3400"/>
              </a:spcBef>
              <a:buClr>
                <a:srgbClr val="9A958E"/>
              </a:buClr>
              <a:buSzPct val="75000"/>
              <a:buChar char="•"/>
              <a:defRPr cap="none" spc="0" sz="1900">
                <a:latin typeface="Avenir Medium"/>
                <a:ea typeface="Avenir Medium"/>
                <a:cs typeface="Avenir Medium"/>
                <a:sym typeface="Avenir Medium"/>
              </a:defRPr>
            </a:pPr>
            <a:r>
              <a:t>The WC model works well as starting point for other models </a:t>
            </a:r>
            <a:endParaRPr spc="38"/>
          </a:p>
          <a:p>
            <a:pPr marL="380999" indent="-380999" algn="l">
              <a:spcBef>
                <a:spcPts val="3400"/>
              </a:spcBef>
              <a:buClr>
                <a:srgbClr val="9A958E"/>
              </a:buClr>
              <a:buSzPct val="75000"/>
              <a:buChar char="•"/>
              <a:defRPr cap="none" spc="0" sz="1900">
                <a:latin typeface="Avenir Medium"/>
                <a:ea typeface="Avenir Medium"/>
                <a:cs typeface="Avenir Medium"/>
                <a:sym typeface="Avenir Medium"/>
              </a:defRPr>
            </a:pPr>
            <a:r>
              <a:t>From neuron, it’s clear that a reasonable ratio of excitatory to inhibitory input produces plots similar to a resting state EEG. As shown, with no driving force, or stimulation, it tapers off over time. Increasing drive from excitatory input demonstrates hypersynchronous and oscillatory solutions, which are consistent with theories of hyperexciation and synchrony in biological models of epilepsy</a:t>
            </a:r>
          </a:p>
          <a:p>
            <a:pPr marL="380999" indent="-380999" algn="l">
              <a:spcBef>
                <a:spcPts val="3400"/>
              </a:spcBef>
              <a:buClr>
                <a:srgbClr val="9A958E"/>
              </a:buClr>
              <a:buSzPct val="75000"/>
              <a:buChar char="•"/>
              <a:defRPr cap="none" spc="0" sz="1900">
                <a:latin typeface="Avenir Medium"/>
                <a:ea typeface="Avenir Medium"/>
                <a:cs typeface="Avenir Medium"/>
                <a:sym typeface="Avenir Medium"/>
              </a:defRPr>
            </a:pPr>
            <a:r>
              <a:t>Through  the  bifurcation  diagrams  and  phase  planes  in  XPP  and  the  time  scales  in  Neuron,  we  were  able  to  simulate  neuronal  firing  behavior.  Although  our  use  of  the  Wilson-Cowan  model  was  simple,  there  have  been  intricate  and  important  extensions  of  the  model  made  for  describing  and  even  treating  epileptic  seizures  in  the  brain.</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References    Chapter 13: Primary Generalized Tonic-Clonic Seizures. (n.d.). Retrieved from https://neurology.mhmedical.com/content.aspx?sectionid=59103058&amp;bookid=1045…"/>
          <p:cNvSpPr txBox="1"/>
          <p:nvPr/>
        </p:nvSpPr>
        <p:spPr>
          <a:xfrm>
            <a:off x="278295" y="1136649"/>
            <a:ext cx="12563063" cy="4292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sz="1600">
                <a:latin typeface="Avenir Medium"/>
                <a:ea typeface="Avenir Medium"/>
                <a:cs typeface="Avenir Medium"/>
                <a:sym typeface="Avenir Medium"/>
              </a:defRPr>
            </a:pPr>
            <a:r>
              <a:t>References  </a:t>
            </a:r>
            <a:br/>
          </a:p>
          <a:p>
            <a:pPr marL="285750" indent="-285750" algn="l">
              <a:buSzPct val="100000"/>
              <a:buFont typeface="Arial"/>
              <a:buChar char="•"/>
              <a:defRPr sz="1600">
                <a:latin typeface="Avenir Medium"/>
                <a:ea typeface="Avenir Medium"/>
                <a:cs typeface="Avenir Medium"/>
                <a:sym typeface="Avenir Medium"/>
              </a:defRPr>
            </a:pPr>
            <a:r>
              <a:t>Kilpatrick, Zachary P. “Wilson-Cowan Model.” Encyclopedia of Computational Neuroscience, 2013, pp. 1–5., doi:10.1007/978-1-4614-7320-6_80-1.</a:t>
            </a:r>
          </a:p>
          <a:p>
            <a:pPr marL="285750" indent="-285750" algn="l">
              <a:buSzPct val="100000"/>
              <a:buFont typeface="Arial"/>
              <a:buChar char="•"/>
              <a:defRPr sz="1600">
                <a:latin typeface="Avenir Medium"/>
                <a:ea typeface="Avenir Medium"/>
                <a:cs typeface="Avenir Medium"/>
                <a:sym typeface="Avenir Medium"/>
              </a:defRPr>
            </a:pPr>
            <a:r>
              <a:t>“Epilepsy.” World Health Organization (WHO), 8 February 2018, http://www.who.int/en/news-room/fact-sheets/detail/epilepsy. Accessed 26 April 2018.</a:t>
            </a:r>
          </a:p>
          <a:p>
            <a:pPr marL="285750" indent="-285750" algn="l">
              <a:buSzPct val="100000"/>
              <a:buFont typeface="Arial"/>
              <a:buChar char="•"/>
              <a:defRPr sz="1600">
                <a:latin typeface="Avenir Medium"/>
                <a:ea typeface="Avenir Medium"/>
                <a:cs typeface="Avenir Medium"/>
                <a:sym typeface="Avenir Medium"/>
              </a:defRPr>
            </a:pPr>
            <a:r>
              <a:t>Stefanescu RA, Shivakeshavan RG, Talathi SS. “Computational models of epilepsy.” Seizure, vol. 21, no. 10, December 2012, pp. 748-59. ScienceDirect, doi: 10.1016/j.seizure.2012.08.012</a:t>
            </a:r>
          </a:p>
          <a:p>
            <a:pPr marL="285750" indent="-285750" algn="l">
              <a:buSzPct val="100000"/>
              <a:buFont typeface="Arial"/>
              <a:buChar char="•"/>
              <a:defRPr sz="1600">
                <a:latin typeface="Avenir Medium"/>
                <a:ea typeface="Avenir Medium"/>
                <a:cs typeface="Avenir Medium"/>
                <a:sym typeface="Avenir Medium"/>
              </a:defRPr>
            </a:pPr>
            <a:r>
              <a:t>Both the .ode and .mod (for Neuron) files for the Wilson-Cowan Model were created by Bard Ermentrout came from the following link on ModelDB: “Excitatory and inhibitory interactions in populations of model neurons (Wilson and Cowan 1972).” </a:t>
            </a:r>
          </a:p>
          <a:p>
            <a:pPr marL="285750" indent="-285750" algn="l">
              <a:buSzPct val="100000"/>
              <a:buFont typeface="Arial"/>
              <a:buChar char="•"/>
              <a:defRPr sz="1600">
                <a:latin typeface="Avenir Medium"/>
                <a:ea typeface="Avenir Medium"/>
                <a:cs typeface="Avenir Medium"/>
                <a:sym typeface="Avenir Medium"/>
              </a:defRPr>
            </a:pPr>
            <a:r>
              <a:t>URL: https://senselab.med.yale.edu/modeldb/ShowModel.cshtml?model=76879</a:t>
            </a:r>
          </a:p>
          <a:p>
            <a:pPr marL="285750" indent="-285750" algn="l">
              <a:buSzPct val="100000"/>
              <a:buFont typeface="Arial"/>
              <a:buChar char="•"/>
              <a:defRPr sz="1600">
                <a:latin typeface="Avenir Medium"/>
                <a:ea typeface="Avenir Medium"/>
                <a:cs typeface="Avenir Medium"/>
                <a:sym typeface="Avenir Medium"/>
              </a:defRPr>
            </a:pPr>
            <a:r>
              <a:t>EEG chart of Tonic-clonic seizure came from: Chapter 13: Primary Generalized Tonic-Clonic Seizures. (n.d.). Retrieved from: https://neurology.mhmedical.com/content.aspx?sectionid=59103058&amp;bookid=1045</a:t>
            </a:r>
          </a:p>
          <a:p>
            <a:pPr marL="285750" indent="-285750" algn="l">
              <a:buSzPct val="100000"/>
              <a:buFont typeface="Arial"/>
              <a:buChar char="•"/>
              <a:defRPr sz="1600">
                <a:latin typeface="Avenir Medium"/>
                <a:ea typeface="Avenir Medium"/>
                <a:cs typeface="Avenir Medium"/>
                <a:sym typeface="Avenir Medium"/>
              </a:defRPr>
            </a:pPr>
            <a:r>
              <a:t>V. Shusterman and W. C. Troy. “From baseline to epileptiform activity: A path to synchronized rhythmicity in large-scale neural networks.” Phys Rev E Stat Nonlin Soft Matter Phys. 2008;77(6 Pt 1):061911 PMID 18643304.</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Tonic clonic seizures"/>
          <p:cNvSpPr txBox="1"/>
          <p:nvPr>
            <p:ph type="title"/>
          </p:nvPr>
        </p:nvSpPr>
        <p:spPr>
          <a:prstGeom prst="rect">
            <a:avLst/>
          </a:prstGeom>
        </p:spPr>
        <p:txBody>
          <a:bodyPr/>
          <a:lstStyle>
            <a:lvl1pPr defTabSz="452627">
              <a:defRPr spc="0" sz="3900"/>
            </a:lvl1pPr>
          </a:lstStyle>
          <a:p>
            <a:pPr/>
            <a:r>
              <a:t>Tonic clonic seizures</a:t>
            </a:r>
          </a:p>
        </p:txBody>
      </p:sp>
      <p:sp>
        <p:nvSpPr>
          <p:cNvPr id="165" name="The tonic phase:…"/>
          <p:cNvSpPr txBox="1"/>
          <p:nvPr>
            <p:ph type="body" idx="1"/>
          </p:nvPr>
        </p:nvSpPr>
        <p:spPr>
          <a:xfrm>
            <a:off x="673100" y="2387600"/>
            <a:ext cx="11658600" cy="6451600"/>
          </a:xfrm>
          <a:prstGeom prst="rect">
            <a:avLst/>
          </a:prstGeom>
        </p:spPr>
        <p:txBody>
          <a:bodyPr/>
          <a:lstStyle/>
          <a:p>
            <a:pPr marL="381000" indent="-381000" algn="l">
              <a:spcBef>
                <a:spcPts val="3400"/>
              </a:spcBef>
              <a:buClr>
                <a:srgbClr val="9A958E"/>
              </a:buClr>
              <a:buSzPct val="75000"/>
              <a:buChar char="•"/>
              <a:defRPr cap="none" spc="0" sz="2800">
                <a:latin typeface="Avenir Medium"/>
                <a:ea typeface="Avenir Medium"/>
                <a:cs typeface="Avenir Medium"/>
                <a:sym typeface="Avenir Medium"/>
              </a:defRPr>
            </a:pPr>
            <a:r>
              <a:t>The tonic phase:</a:t>
            </a:r>
            <a:endParaRPr spc="56"/>
          </a:p>
          <a:p>
            <a:pPr lvl="1" marL="762000" indent="-381000" algn="l">
              <a:spcBef>
                <a:spcPts val="3400"/>
              </a:spcBef>
              <a:buClr>
                <a:srgbClr val="9A958E"/>
              </a:buClr>
              <a:defRPr cap="none" spc="0" sz="2800">
                <a:latin typeface="Avenir Medium"/>
                <a:ea typeface="Avenir Medium"/>
                <a:cs typeface="Avenir Medium"/>
                <a:sym typeface="Avenir Medium"/>
              </a:defRPr>
            </a:pPr>
            <a:r>
              <a:t>Stiff muscles, air forced through vocal cords</a:t>
            </a:r>
            <a:endParaRPr spc="56"/>
          </a:p>
          <a:p>
            <a:pPr lvl="1" marL="762000" indent="-381000" algn="l">
              <a:spcBef>
                <a:spcPts val="3400"/>
              </a:spcBef>
              <a:buClr>
                <a:srgbClr val="9A958E"/>
              </a:buClr>
              <a:defRPr cap="none" spc="0" sz="2800">
                <a:latin typeface="Avenir Medium"/>
                <a:ea typeface="Avenir Medium"/>
                <a:cs typeface="Avenir Medium"/>
                <a:sym typeface="Avenir Medium"/>
              </a:defRPr>
            </a:pPr>
            <a:r>
              <a:t>Consciousness lost</a:t>
            </a:r>
            <a:endParaRPr spc="56"/>
          </a:p>
          <a:p>
            <a:pPr lvl="1" marL="762000" indent="-381000" algn="l">
              <a:spcBef>
                <a:spcPts val="3400"/>
              </a:spcBef>
              <a:buClr>
                <a:srgbClr val="9A958E"/>
              </a:buClr>
              <a:defRPr cap="none" spc="0" sz="2800">
                <a:latin typeface="Avenir Medium"/>
                <a:ea typeface="Avenir Medium"/>
                <a:cs typeface="Avenir Medium"/>
                <a:sym typeface="Avenir Medium"/>
              </a:defRPr>
            </a:pPr>
            <a:r>
              <a:t>Tongue biting, perhaps resulting in injury</a:t>
            </a:r>
            <a:endParaRPr spc="56"/>
          </a:p>
          <a:p>
            <a:pPr marL="381000" indent="-381000" algn="l">
              <a:spcBef>
                <a:spcPts val="3400"/>
              </a:spcBef>
              <a:buClr>
                <a:srgbClr val="9A958E"/>
              </a:buClr>
              <a:buSzPct val="75000"/>
              <a:buChar char="•"/>
              <a:defRPr cap="none" spc="0" sz="2800">
                <a:latin typeface="Avenir Medium"/>
                <a:ea typeface="Avenir Medium"/>
                <a:cs typeface="Avenir Medium"/>
                <a:sym typeface="Avenir Medium"/>
              </a:defRPr>
            </a:pPr>
            <a:r>
              <a:t>Clonic phase:</a:t>
            </a:r>
            <a:endParaRPr spc="56"/>
          </a:p>
          <a:p>
            <a:pPr lvl="1" marL="762000" indent="-381000" algn="l">
              <a:spcBef>
                <a:spcPts val="3400"/>
              </a:spcBef>
              <a:buClr>
                <a:srgbClr val="9A958E"/>
              </a:buClr>
              <a:defRPr cap="none" spc="0" sz="2800">
                <a:latin typeface="Avenir Medium"/>
                <a:ea typeface="Avenir Medium"/>
                <a:cs typeface="Avenir Medium"/>
                <a:sym typeface="Avenir Medium"/>
              </a:defRPr>
            </a:pPr>
            <a:r>
              <a:t>Arms and legs jerk rhythmically, eventually subsiding with consciousness returns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How do we measure seizure activity?"/>
          <p:cNvSpPr txBox="1"/>
          <p:nvPr>
            <p:ph type="title"/>
          </p:nvPr>
        </p:nvSpPr>
        <p:spPr>
          <a:prstGeom prst="rect">
            <a:avLst/>
          </a:prstGeom>
        </p:spPr>
        <p:txBody>
          <a:bodyPr/>
          <a:lstStyle>
            <a:lvl1pPr defTabSz="452627">
              <a:defRPr spc="0" sz="3900"/>
            </a:lvl1pPr>
          </a:lstStyle>
          <a:p>
            <a:pPr/>
            <a:r>
              <a:t>How do we measure seizure activity?</a:t>
            </a:r>
          </a:p>
        </p:txBody>
      </p:sp>
      <p:sp>
        <p:nvSpPr>
          <p:cNvPr id="168" name="EEG’s are the most common way to diagnose epilepsy, and actually have applications to the mathematical models in terms of bursting and oscillations…"/>
          <p:cNvSpPr txBox="1"/>
          <p:nvPr>
            <p:ph type="body" idx="1"/>
          </p:nvPr>
        </p:nvSpPr>
        <p:spPr>
          <a:xfrm>
            <a:off x="673100" y="2387600"/>
            <a:ext cx="11658600" cy="6451600"/>
          </a:xfrm>
          <a:prstGeom prst="rect">
            <a:avLst/>
          </a:prstGeom>
        </p:spPr>
        <p:txBody>
          <a:bodyPr/>
          <a:lstStyle/>
          <a:p>
            <a:pPr marL="381000" indent="-381000" algn="l">
              <a:spcBef>
                <a:spcPts val="3400"/>
              </a:spcBef>
              <a:buClr>
                <a:srgbClr val="9A958E"/>
              </a:buClr>
              <a:buSzPct val="75000"/>
              <a:buChar char="•"/>
              <a:defRPr cap="none" spc="0" sz="2800">
                <a:latin typeface="Avenir Medium"/>
                <a:ea typeface="Avenir Medium"/>
                <a:cs typeface="Avenir Medium"/>
                <a:sym typeface="Avenir Medium"/>
              </a:defRPr>
            </a:pPr>
            <a:r>
              <a:t>EEG’s are the most common way to diagnose epilepsy, and actually have applications to the mathematical models in terms of bursting and oscillations </a:t>
            </a:r>
            <a:endParaRPr spc="56"/>
          </a:p>
          <a:p>
            <a:pPr marL="381000" indent="-381000" algn="l">
              <a:spcBef>
                <a:spcPts val="3400"/>
              </a:spcBef>
              <a:buClr>
                <a:srgbClr val="9A958E"/>
              </a:buClr>
              <a:buSzPct val="75000"/>
              <a:buChar char="•"/>
              <a:defRPr cap="none" spc="0" sz="2800">
                <a:latin typeface="Avenir Medium"/>
                <a:ea typeface="Avenir Medium"/>
                <a:cs typeface="Avenir Medium"/>
                <a:sym typeface="Avenir Medium"/>
              </a:defRPr>
            </a:pPr>
            <a:r>
              <a:t>An Electroencephalogram measures voltage fluctuations by applying electrodes on the scalp, which typically takes place over multiple time series across several regions of the brain</a:t>
            </a:r>
            <a:endParaRPr spc="56"/>
          </a:p>
          <a:p>
            <a:pPr marL="381000" indent="-381000" algn="l">
              <a:spcBef>
                <a:spcPts val="3400"/>
              </a:spcBef>
              <a:buClr>
                <a:srgbClr val="9A958E"/>
              </a:buClr>
              <a:buSzPct val="75000"/>
              <a:buChar char="•"/>
              <a:defRPr cap="none" spc="0" sz="2800">
                <a:latin typeface="Avenir Medium"/>
                <a:ea typeface="Avenir Medium"/>
                <a:cs typeface="Avenir Medium"/>
                <a:sym typeface="Avenir Medium"/>
              </a:defRPr>
            </a:pPr>
            <a:r>
              <a:t>On the next slide, I’ll show a normal EEG pattern, as well as an EEG during a tonic-clonic seizure</a:t>
            </a:r>
            <a:endParaRPr spc="56"/>
          </a:p>
          <a:p>
            <a:pPr marL="381000" indent="-381000" algn="l">
              <a:spcBef>
                <a:spcPts val="3400"/>
              </a:spcBef>
              <a:buClr>
                <a:srgbClr val="9A958E"/>
              </a:buClr>
              <a:buSzPct val="75000"/>
              <a:buChar char="•"/>
              <a:defRPr cap="none" spc="0" sz="2800">
                <a:latin typeface="Avenir Medium"/>
                <a:ea typeface="Avenir Medium"/>
                <a:cs typeface="Avenir Medium"/>
                <a:sym typeface="Avenir Medium"/>
              </a:defRPr>
            </a:pPr>
            <a:r>
              <a:t>There are many classifications of rhythm, such as alpha and beta, which are largely not relevant to the goal of this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0" name="Image" descr="Image"/>
          <p:cNvPicPr>
            <a:picLocks noChangeAspect="1"/>
          </p:cNvPicPr>
          <p:nvPr/>
        </p:nvPicPr>
        <p:blipFill>
          <a:blip r:embed="rId2">
            <a:extLst/>
          </a:blip>
          <a:stretch>
            <a:fillRect/>
          </a:stretch>
        </p:blipFill>
        <p:spPr>
          <a:xfrm>
            <a:off x="251642" y="311723"/>
            <a:ext cx="12501516" cy="5437536"/>
          </a:xfrm>
          <a:prstGeom prst="rect">
            <a:avLst/>
          </a:prstGeom>
          <a:ln w="12700">
            <a:miter lim="400000"/>
          </a:ln>
          <a:effectLst>
            <a:outerShdw sx="100000" sy="100000" kx="0" ky="0" algn="b" rotWithShape="0" blurRad="127000" dist="76200" dir="2700000">
              <a:srgbClr val="000000">
                <a:alpha val="75000"/>
              </a:srgbClr>
            </a:outerShdw>
          </a:effectLst>
        </p:spPr>
      </p:pic>
      <p:sp>
        <p:nvSpPr>
          <p:cNvPr id="171" name="Note the lack of synchronous activity, and relatively normal looking wave patterns"/>
          <p:cNvSpPr txBox="1"/>
          <p:nvPr/>
        </p:nvSpPr>
        <p:spPr>
          <a:xfrm>
            <a:off x="454506" y="7842250"/>
            <a:ext cx="11384586"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latin typeface="Avenir Medium"/>
                <a:ea typeface="Avenir Medium"/>
                <a:cs typeface="Avenir Medium"/>
                <a:sym typeface="Avenir Medium"/>
              </a:defRPr>
            </a:lvl1pPr>
          </a:lstStyle>
          <a:p>
            <a:pPr/>
            <a:r>
              <a:t>Note the lack of synchronous activity, and relatively normal looking wave patterns</a:t>
            </a:r>
          </a:p>
        </p:txBody>
      </p:sp>
      <p:sp>
        <p:nvSpPr>
          <p:cNvPr id="172" name="The sample of human EEG with in resting state"/>
          <p:cNvSpPr txBox="1"/>
          <p:nvPr/>
        </p:nvSpPr>
        <p:spPr>
          <a:xfrm>
            <a:off x="609409" y="5969000"/>
            <a:ext cx="3564714" cy="4443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ts val="3000"/>
              </a:lnSpc>
              <a:defRPr sz="1300">
                <a:solidFill>
                  <a:srgbClr val="222222"/>
                </a:solidFill>
                <a:latin typeface="+mn-lt"/>
                <a:ea typeface="+mn-ea"/>
                <a:cs typeface="+mn-cs"/>
                <a:sym typeface="Helvetica"/>
              </a:defRPr>
            </a:lvl1pPr>
          </a:lstStyle>
          <a:p>
            <a:pPr/>
            <a:r>
              <a:t>The sample of human EEG with in resting state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4" name="Image" descr="Image"/>
          <p:cNvPicPr>
            <a:picLocks noChangeAspect="1"/>
          </p:cNvPicPr>
          <p:nvPr/>
        </p:nvPicPr>
        <p:blipFill>
          <a:blip r:embed="rId2">
            <a:extLst/>
          </a:blip>
          <a:stretch>
            <a:fillRect/>
          </a:stretch>
        </p:blipFill>
        <p:spPr>
          <a:xfrm>
            <a:off x="342900" y="127000"/>
            <a:ext cx="8080872" cy="6269938"/>
          </a:xfrm>
          <a:prstGeom prst="rect">
            <a:avLst/>
          </a:prstGeom>
          <a:ln w="12700">
            <a:miter lim="400000"/>
          </a:ln>
          <a:effectLst>
            <a:outerShdw sx="100000" sy="100000" kx="0" ky="0" algn="b" rotWithShape="0" blurRad="127000" dist="76200" dir="2700000">
              <a:srgbClr val="000000">
                <a:alpha val="75000"/>
              </a:srgbClr>
            </a:outerShdw>
          </a:effectLst>
        </p:spPr>
      </p:pic>
      <p:sp>
        <p:nvSpPr>
          <p:cNvPr id="175" name="Tonic-Clonic seizure"/>
          <p:cNvSpPr txBox="1"/>
          <p:nvPr/>
        </p:nvSpPr>
        <p:spPr>
          <a:xfrm>
            <a:off x="713993" y="6508750"/>
            <a:ext cx="2915413"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latin typeface="Avenir Medium"/>
                <a:ea typeface="Avenir Medium"/>
                <a:cs typeface="Avenir Medium"/>
                <a:sym typeface="Avenir Medium"/>
              </a:defRPr>
            </a:lvl1pPr>
          </a:lstStyle>
          <a:p>
            <a:pPr/>
            <a:r>
              <a:t>Tonic-Clonic seizure </a:t>
            </a:r>
          </a:p>
        </p:txBody>
      </p:sp>
      <p:sp>
        <p:nvSpPr>
          <p:cNvPr id="176" name="Note the hypersynchronous activity and the “bursts” between neuronal populations"/>
          <p:cNvSpPr txBox="1"/>
          <p:nvPr/>
        </p:nvSpPr>
        <p:spPr>
          <a:xfrm>
            <a:off x="9105493" y="1276350"/>
            <a:ext cx="3487957" cy="219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latin typeface="Avenir Medium"/>
                <a:ea typeface="Avenir Medium"/>
                <a:cs typeface="Avenir Medium"/>
                <a:sym typeface="Avenir Medium"/>
              </a:defRPr>
            </a:lvl1pPr>
          </a:lstStyle>
          <a:p>
            <a:pPr/>
            <a:r>
              <a:t>Note the hypersynchronous activity and the “bursts” between neuronal populations</a:t>
            </a:r>
          </a:p>
        </p:txBody>
      </p:sp>
      <p:pic>
        <p:nvPicPr>
          <p:cNvPr id="177" name="Image" descr="Image"/>
          <p:cNvPicPr>
            <a:picLocks noChangeAspect="1"/>
          </p:cNvPicPr>
          <p:nvPr/>
        </p:nvPicPr>
        <p:blipFill>
          <a:blip r:embed="rId3">
            <a:extLst/>
          </a:blip>
          <a:stretch>
            <a:fillRect/>
          </a:stretch>
        </p:blipFill>
        <p:spPr>
          <a:xfrm>
            <a:off x="7683500" y="881954"/>
            <a:ext cx="1264346" cy="1264346"/>
          </a:xfrm>
          <a:prstGeom prst="rect">
            <a:avLst/>
          </a:prstGeom>
          <a:ln w="12700">
            <a:miter lim="400000"/>
          </a:ln>
          <a:effectLst>
            <a:outerShdw sx="100000" sy="100000" kx="0" ky="0" algn="b" rotWithShape="0" blurRad="127000" dist="76200" dir="2700000">
              <a:srgbClr val="000000">
                <a:alpha val="75000"/>
              </a:srgbClr>
            </a:outerShdw>
          </a:effectLst>
        </p:spPr>
      </p:pic>
      <p:pic>
        <p:nvPicPr>
          <p:cNvPr id="178" name="Image" descr="Image"/>
          <p:cNvPicPr>
            <a:picLocks noChangeAspect="1"/>
          </p:cNvPicPr>
          <p:nvPr/>
        </p:nvPicPr>
        <p:blipFill>
          <a:blip r:embed="rId3">
            <a:extLst/>
          </a:blip>
          <a:stretch>
            <a:fillRect/>
          </a:stretch>
        </p:blipFill>
        <p:spPr>
          <a:xfrm>
            <a:off x="7426672" y="2998836"/>
            <a:ext cx="1450183" cy="1450183"/>
          </a:xfrm>
          <a:prstGeom prst="rect">
            <a:avLst/>
          </a:prstGeom>
          <a:ln w="12700">
            <a:miter lim="400000"/>
          </a:ln>
          <a:effectLst>
            <a:outerShdw sx="100000" sy="100000" kx="0" ky="0" algn="b" rotWithShape="0" blurRad="127000" dist="76200" dir="2700000">
              <a:srgbClr val="000000">
                <a:alpha val="75000"/>
              </a:srgbClr>
            </a:outerShdw>
          </a:effectLst>
        </p:spPr>
      </p:pic>
      <p:pic>
        <p:nvPicPr>
          <p:cNvPr id="179" name="Image" descr="Image"/>
          <p:cNvPicPr>
            <a:picLocks noChangeAspect="1"/>
          </p:cNvPicPr>
          <p:nvPr/>
        </p:nvPicPr>
        <p:blipFill>
          <a:blip r:embed="rId3">
            <a:extLst/>
          </a:blip>
          <a:stretch>
            <a:fillRect/>
          </a:stretch>
        </p:blipFill>
        <p:spPr>
          <a:xfrm>
            <a:off x="7315199" y="4317429"/>
            <a:ext cx="1525144" cy="1525143"/>
          </a:xfrm>
          <a:prstGeom prst="rect">
            <a:avLst/>
          </a:prstGeom>
          <a:ln w="12700">
            <a:miter lim="400000"/>
          </a:ln>
          <a:effectLst>
            <a:outerShdw sx="100000" sy="100000" kx="0" ky="0" algn="b" rotWithShape="0" blurRad="127000" dist="76200" dir="2700000">
              <a:srgbClr val="000000">
                <a:alpha val="75000"/>
              </a:srgbClr>
            </a:outerShdw>
          </a:effectLst>
        </p:spPr>
      </p:pic>
      <p:pic>
        <p:nvPicPr>
          <p:cNvPr id="180" name="Image" descr="Image"/>
          <p:cNvPicPr>
            <a:picLocks noChangeAspect="1"/>
          </p:cNvPicPr>
          <p:nvPr/>
        </p:nvPicPr>
        <p:blipFill>
          <a:blip r:embed="rId3">
            <a:extLst/>
          </a:blip>
          <a:stretch>
            <a:fillRect/>
          </a:stretch>
        </p:blipFill>
        <p:spPr>
          <a:xfrm>
            <a:off x="7315200" y="1904428"/>
            <a:ext cx="1525142" cy="1525143"/>
          </a:xfrm>
          <a:prstGeom prst="rect">
            <a:avLst/>
          </a:prstGeom>
          <a:ln w="12700">
            <a:miter lim="400000"/>
          </a:ln>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olutions"/>
          <p:cNvSpPr txBox="1"/>
          <p:nvPr>
            <p:ph type="title"/>
          </p:nvPr>
        </p:nvSpPr>
        <p:spPr>
          <a:prstGeom prst="rect">
            <a:avLst/>
          </a:prstGeom>
        </p:spPr>
        <p:txBody>
          <a:bodyPr/>
          <a:lstStyle>
            <a:lvl1pPr defTabSz="452627">
              <a:defRPr spc="0" sz="3900"/>
            </a:lvl1pPr>
          </a:lstStyle>
          <a:p>
            <a:pPr/>
            <a:r>
              <a:t>Solutions</a:t>
            </a:r>
          </a:p>
        </p:txBody>
      </p:sp>
      <p:sp>
        <p:nvSpPr>
          <p:cNvPr id="183" name="The following equations were used in the XPP file and the Neuron file:            u'=-u+f(aee*u-aie*v-ze+i_e(t))            v'=(-v+f(aei*u-aii*v-zi+i_i(t)))/tau  With u’ being excitatory and v’ being inhibitory…"/>
          <p:cNvSpPr txBox="1"/>
          <p:nvPr>
            <p:ph type="body" idx="1"/>
          </p:nvPr>
        </p:nvSpPr>
        <p:spPr>
          <a:xfrm>
            <a:off x="495300" y="1333500"/>
            <a:ext cx="11658600" cy="7705775"/>
          </a:xfrm>
          <a:prstGeom prst="rect">
            <a:avLst/>
          </a:prstGeom>
        </p:spPr>
        <p:txBody>
          <a:bodyPr/>
          <a:lstStyle/>
          <a:p>
            <a:pPr marL="312420" indent="-312420" algn="l" defTabSz="374904">
              <a:spcBef>
                <a:spcPts val="2700"/>
              </a:spcBef>
              <a:buClr>
                <a:srgbClr val="9A958E"/>
              </a:buClr>
              <a:buSzPct val="75000"/>
              <a:buChar char="•"/>
              <a:defRPr cap="none" spc="0" sz="2296">
                <a:latin typeface="Avenir Medium"/>
                <a:ea typeface="Avenir Medium"/>
                <a:cs typeface="Avenir Medium"/>
                <a:sym typeface="Avenir Medium"/>
              </a:defRPr>
            </a:pPr>
            <a:r>
              <a:t>The following equations were used in the XPP file and the Neuron file: </a:t>
            </a:r>
            <a:br/>
            <a:r>
              <a:t>          f(u)=1/(1+exp(-u))  </a:t>
            </a:r>
            <a:br/>
            <a:r>
              <a:t>          u'=-u+f(aee*u-aie*v-ze+i_e(t)) </a:t>
            </a:r>
            <a:br/>
            <a:r>
              <a:t>          v'=(-v+f(aei*u-aii*v-zi+i_i(t)))/tau </a:t>
            </a:r>
            <a:br/>
            <a:br/>
            <a:r>
              <a:rPr sz="1721" u="sng"/>
              <a:t>With u’ being excitatory and v’ being inhibitory, </a:t>
            </a:r>
            <a:br>
              <a:rPr sz="1721" u="sng"/>
            </a:br>
            <a:r>
              <a:rPr sz="1721" u="sng"/>
              <a:t>f(u) is a rudimentary sigmoidal function to account for firing rate</a:t>
            </a:r>
            <a:endParaRPr spc="45"/>
          </a:p>
          <a:p>
            <a:pPr marL="312420" indent="-312420" algn="l" defTabSz="374904">
              <a:spcBef>
                <a:spcPts val="2700"/>
              </a:spcBef>
              <a:buClr>
                <a:srgbClr val="9A958E"/>
              </a:buClr>
              <a:buSzPct val="75000"/>
              <a:buChar char="•"/>
              <a:defRPr cap="none" spc="0" sz="2296">
                <a:latin typeface="Avenir Medium"/>
                <a:ea typeface="Avenir Medium"/>
                <a:cs typeface="Avenir Medium"/>
                <a:sym typeface="Avenir Medium"/>
              </a:defRPr>
            </a:pPr>
            <a:r>
              <a:t>Here were the initial parameter values:</a:t>
            </a:r>
            <a:br/>
            <a:r>
              <a:t>par aee=10, aie=8, aei=12,aii=3,ze=.2,zi=4 par tau=1 </a:t>
            </a:r>
            <a:br/>
            <a:r>
              <a:t>par ie0=0, ie1=0,w=.25 par ii0=0,ii1=0 </a:t>
            </a:r>
            <a:endParaRPr spc="45"/>
          </a:p>
          <a:p>
            <a:pPr lvl="1" marL="624839" indent="-312419" algn="l" defTabSz="374904">
              <a:spcBef>
                <a:spcPts val="2700"/>
              </a:spcBef>
              <a:buClr>
                <a:srgbClr val="9A958E"/>
              </a:buClr>
              <a:defRPr cap="none" spc="0" sz="1721">
                <a:latin typeface="Avenir Medium"/>
                <a:ea typeface="Avenir Medium"/>
                <a:cs typeface="Avenir Medium"/>
                <a:sym typeface="Avenir Medium"/>
              </a:defRPr>
            </a:pPr>
            <a:r>
              <a:t>i_e(t)  and  i_i(t)are  external  inputs  to  the  excitatory  and  inhibitory  population</a:t>
            </a:r>
          </a:p>
          <a:p>
            <a:pPr lvl="1" marL="624839" indent="-312419" algn="l" defTabSz="374904">
              <a:spcBef>
                <a:spcPts val="2700"/>
              </a:spcBef>
              <a:buClr>
                <a:srgbClr val="9A958E"/>
              </a:buClr>
              <a:defRPr cap="none" spc="0" sz="1721">
                <a:latin typeface="Avenir Medium"/>
                <a:ea typeface="Avenir Medium"/>
                <a:cs typeface="Avenir Medium"/>
                <a:sym typeface="Avenir Medium"/>
              </a:defRPr>
            </a:pPr>
            <a:r>
              <a:t>aie,  aee,  aei,  and  aii  correspond  to  connectivity  strength  between  the  subpopulations. </a:t>
            </a:r>
          </a:p>
          <a:p>
            <a:pPr lvl="1" marL="624839" indent="-312419" algn="l" defTabSz="374904">
              <a:spcBef>
                <a:spcPts val="2700"/>
              </a:spcBef>
              <a:buClr>
                <a:srgbClr val="9A958E"/>
              </a:buClr>
              <a:defRPr cap="none" spc="0" sz="1721">
                <a:latin typeface="Avenir Medium"/>
                <a:ea typeface="Avenir Medium"/>
                <a:cs typeface="Avenir Medium"/>
                <a:sym typeface="Avenir Medium"/>
              </a:defRPr>
            </a:pPr>
            <a:r>
              <a:t> ie0,  ie1,  ii0,  and  ii1  are  parameters  controlling  the  input  to  each  subpopulation  (ie0,  iel  for  the  excitatory  input;  ii0,  ii1  for  inhibitory  input)</a:t>
            </a:r>
          </a:p>
          <a:p>
            <a:pPr lvl="1" marL="624839" indent="-312419" algn="l" defTabSz="374904">
              <a:spcBef>
                <a:spcPts val="2700"/>
              </a:spcBef>
              <a:buClr>
                <a:srgbClr val="9A958E"/>
              </a:buClr>
              <a:defRPr cap="none" spc="0" sz="1721">
                <a:latin typeface="Avenir Medium"/>
                <a:ea typeface="Avenir Medium"/>
                <a:cs typeface="Avenir Medium"/>
                <a:sym typeface="Avenir Medium"/>
              </a:defRPr>
            </a:pPr>
            <a:r>
              <a:t>ze,  and  zi  are  used  to  control  the  delay.  The  timescale  tau  divides  only  the  derivative  of  the  inhibitory  variable  v’  because  it  can  give  us  more  control  over  the  response  of  the  inhibitory  population.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Equations"/>
          <p:cNvSpPr txBox="1"/>
          <p:nvPr>
            <p:ph type="title"/>
          </p:nvPr>
        </p:nvSpPr>
        <p:spPr>
          <a:prstGeom prst="rect">
            <a:avLst/>
          </a:prstGeom>
        </p:spPr>
        <p:txBody>
          <a:bodyPr/>
          <a:lstStyle>
            <a:lvl1pPr defTabSz="452627">
              <a:defRPr spc="0" sz="3900"/>
            </a:lvl1pPr>
          </a:lstStyle>
          <a:p>
            <a:pPr/>
            <a:r>
              <a:t>Equations</a:t>
            </a:r>
          </a:p>
        </p:txBody>
      </p:sp>
      <p:pic>
        <p:nvPicPr>
          <p:cNvPr id="186" name="Image" descr="Image"/>
          <p:cNvPicPr>
            <a:picLocks noChangeAspect="1"/>
          </p:cNvPicPr>
          <p:nvPr/>
        </p:nvPicPr>
        <p:blipFill>
          <a:blip r:embed="rId2">
            <a:extLst/>
          </a:blip>
          <a:stretch>
            <a:fillRect/>
          </a:stretch>
        </p:blipFill>
        <p:spPr>
          <a:xfrm>
            <a:off x="742950" y="1884538"/>
            <a:ext cx="6441977" cy="1209325"/>
          </a:xfrm>
          <a:prstGeom prst="rect">
            <a:avLst/>
          </a:prstGeom>
          <a:ln w="12700">
            <a:miter lim="400000"/>
          </a:ln>
          <a:effectLst>
            <a:outerShdw sx="100000" sy="100000" kx="0" ky="0" algn="b" rotWithShape="0" blurRad="127000" dist="76200" dir="2700000">
              <a:srgbClr val="000000">
                <a:alpha val="75000"/>
              </a:srgbClr>
            </a:outerShdw>
          </a:effectLst>
        </p:spPr>
      </p:pic>
      <p:sp>
        <p:nvSpPr>
          <p:cNvPr id="187" name="Sigmoidal"/>
          <p:cNvSpPr txBox="1"/>
          <p:nvPr/>
        </p:nvSpPr>
        <p:spPr>
          <a:xfrm>
            <a:off x="3360520" y="3321050"/>
            <a:ext cx="1559358"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latin typeface="Avenir Medium"/>
                <a:ea typeface="Avenir Medium"/>
                <a:cs typeface="Avenir Medium"/>
                <a:sym typeface="Avenir Medium"/>
              </a:defRPr>
            </a:lvl1pPr>
          </a:lstStyle>
          <a:p>
            <a:pPr/>
            <a:r>
              <a:t>Sigmoidal </a:t>
            </a:r>
          </a:p>
        </p:txBody>
      </p:sp>
      <p:pic>
        <p:nvPicPr>
          <p:cNvPr id="188" name="Image" descr="Image"/>
          <p:cNvPicPr>
            <a:picLocks noChangeAspect="1"/>
          </p:cNvPicPr>
          <p:nvPr/>
        </p:nvPicPr>
        <p:blipFill>
          <a:blip r:embed="rId3">
            <a:extLst/>
          </a:blip>
          <a:stretch>
            <a:fillRect/>
          </a:stretch>
        </p:blipFill>
        <p:spPr>
          <a:xfrm>
            <a:off x="622300" y="4656830"/>
            <a:ext cx="10234518" cy="1693714"/>
          </a:xfrm>
          <a:prstGeom prst="rect">
            <a:avLst/>
          </a:prstGeom>
          <a:ln w="12700">
            <a:miter lim="400000"/>
          </a:ln>
          <a:effectLst>
            <a:outerShdw sx="100000" sy="100000" kx="0" ky="0" algn="b" rotWithShape="0" blurRad="127000" dist="76200" dir="2700000">
              <a:srgbClr val="000000">
                <a:alpha val="75000"/>
              </a:srgbClr>
            </a:outerShdw>
          </a:effectLst>
        </p:spPr>
      </p:pic>
      <p:sp>
        <p:nvSpPr>
          <p:cNvPr id="189" name="Wilson-Cowan system"/>
          <p:cNvSpPr txBox="1"/>
          <p:nvPr/>
        </p:nvSpPr>
        <p:spPr>
          <a:xfrm>
            <a:off x="3890821" y="6623050"/>
            <a:ext cx="3140356" cy="5207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a:latin typeface="Avenir Medium"/>
                <a:ea typeface="Avenir Medium"/>
                <a:cs typeface="Avenir Medium"/>
                <a:sym typeface="Avenir Medium"/>
              </a:defRPr>
            </a:lvl1pPr>
          </a:lstStyle>
          <a:p>
            <a:pPr/>
            <a:r>
              <a:t>Wilson-Cowan system</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Results in xpp and neuron"/>
          <p:cNvSpPr txBox="1"/>
          <p:nvPr>
            <p:ph type="title"/>
          </p:nvPr>
        </p:nvSpPr>
        <p:spPr>
          <a:prstGeom prst="rect">
            <a:avLst/>
          </a:prstGeom>
        </p:spPr>
        <p:txBody>
          <a:bodyPr/>
          <a:lstStyle>
            <a:lvl1pPr defTabSz="452627">
              <a:defRPr spc="0" sz="3900"/>
            </a:lvl1pPr>
          </a:lstStyle>
          <a:p>
            <a:pPr/>
            <a:r>
              <a:t>Results in xpp and neuron</a:t>
            </a:r>
          </a:p>
        </p:txBody>
      </p:sp>
      <p:pic>
        <p:nvPicPr>
          <p:cNvPr id="192" name="Image" descr="Image"/>
          <p:cNvPicPr>
            <a:picLocks noChangeAspect="1"/>
          </p:cNvPicPr>
          <p:nvPr/>
        </p:nvPicPr>
        <p:blipFill>
          <a:blip r:embed="rId2">
            <a:extLst/>
          </a:blip>
          <a:stretch>
            <a:fillRect/>
          </a:stretch>
        </p:blipFill>
        <p:spPr>
          <a:xfrm>
            <a:off x="215900" y="1731728"/>
            <a:ext cx="7345359" cy="4228604"/>
          </a:xfrm>
          <a:prstGeom prst="rect">
            <a:avLst/>
          </a:prstGeom>
          <a:ln w="12700">
            <a:miter lim="400000"/>
          </a:ln>
          <a:effectLst>
            <a:outerShdw sx="100000" sy="100000" kx="0" ky="0" algn="b" rotWithShape="0" blurRad="127000" dist="76200" dir="2700000">
              <a:srgbClr val="000000">
                <a:alpha val="75000"/>
              </a:srgbClr>
            </a:outerShdw>
          </a:effectLst>
        </p:spPr>
      </p:pic>
      <p:sp>
        <p:nvSpPr>
          <p:cNvPr id="193" name="-Phase plane solution in neuron with default params where…"/>
          <p:cNvSpPr txBox="1"/>
          <p:nvPr/>
        </p:nvSpPr>
        <p:spPr>
          <a:xfrm>
            <a:off x="-7267" y="6113427"/>
            <a:ext cx="9279082" cy="1358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defRPr>
                <a:latin typeface="Avenir Medium"/>
                <a:ea typeface="Avenir Medium"/>
                <a:cs typeface="Avenir Medium"/>
                <a:sym typeface="Avenir Medium"/>
              </a:defRPr>
            </a:pPr>
            <a:r>
              <a:t>-Phase plane solution in neuron with default params where</a:t>
            </a:r>
          </a:p>
          <a:p>
            <a:pPr>
              <a:defRPr>
                <a:latin typeface="Avenir Medium"/>
                <a:ea typeface="Avenir Medium"/>
                <a:cs typeface="Avenir Medium"/>
                <a:sym typeface="Avenir Medium"/>
              </a:defRPr>
            </a:pPr>
            <a:r>
              <a:t>conditions u(0) = 0.1 and v(0) = 0.05</a:t>
            </a:r>
            <a:br/>
            <a:r>
              <a:t> -Stable spiral fixed point at (u*, v*) = (0.5311, 0.6233)</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Neue"/>
        <a:ea typeface="Helvetica Neue"/>
        <a:cs typeface="Helvetica Neue"/>
      </a:majorFont>
      <a:minorFont>
        <a:latin typeface="Helvetica"/>
        <a:ea typeface="Helvetica"/>
        <a:cs typeface="Helvetic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A7A7A7"/>
      </a:dk2>
      <a:lt2>
        <a:srgbClr val="535353"/>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Helvetica Neue"/>
        <a:ea typeface="Helvetica Neue"/>
        <a:cs typeface="Helvetica Neue"/>
      </a:majorFont>
      <a:minorFont>
        <a:latin typeface="Helvetica"/>
        <a:ea typeface="Helvetica"/>
        <a:cs typeface="Helvetic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72B5B"/>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Futura"/>
            <a:ea typeface="Futura"/>
            <a:cs typeface="Futura"/>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